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65"/>
  </p:notesMasterIdLst>
  <p:sldIdLst>
    <p:sldId id="607" r:id="rId2"/>
    <p:sldId id="659" r:id="rId3"/>
    <p:sldId id="608" r:id="rId4"/>
    <p:sldId id="611" r:id="rId5"/>
    <p:sldId id="612" r:id="rId6"/>
    <p:sldId id="613" r:id="rId7"/>
    <p:sldId id="615" r:id="rId8"/>
    <p:sldId id="614" r:id="rId9"/>
    <p:sldId id="661" r:id="rId10"/>
    <p:sldId id="617" r:id="rId11"/>
    <p:sldId id="618" r:id="rId12"/>
    <p:sldId id="619" r:id="rId13"/>
    <p:sldId id="616" r:id="rId14"/>
    <p:sldId id="662" r:id="rId15"/>
    <p:sldId id="620" r:id="rId16"/>
    <p:sldId id="639" r:id="rId17"/>
    <p:sldId id="638" r:id="rId18"/>
    <p:sldId id="621" r:id="rId19"/>
    <p:sldId id="622" r:id="rId20"/>
    <p:sldId id="623" r:id="rId21"/>
    <p:sldId id="624" r:id="rId22"/>
    <p:sldId id="625" r:id="rId23"/>
    <p:sldId id="660" r:id="rId24"/>
    <p:sldId id="663" r:id="rId25"/>
    <p:sldId id="626" r:id="rId26"/>
    <p:sldId id="627" r:id="rId27"/>
    <p:sldId id="628" r:id="rId28"/>
    <p:sldId id="629" r:id="rId29"/>
    <p:sldId id="630" r:id="rId30"/>
    <p:sldId id="631" r:id="rId31"/>
    <p:sldId id="632" r:id="rId32"/>
    <p:sldId id="633" r:id="rId33"/>
    <p:sldId id="634" r:id="rId34"/>
    <p:sldId id="635" r:id="rId35"/>
    <p:sldId id="636" r:id="rId36"/>
    <p:sldId id="668" r:id="rId37"/>
    <p:sldId id="640" r:id="rId38"/>
    <p:sldId id="641" r:id="rId39"/>
    <p:sldId id="642" r:id="rId40"/>
    <p:sldId id="643" r:id="rId41"/>
    <p:sldId id="646" r:id="rId42"/>
    <p:sldId id="647" r:id="rId43"/>
    <p:sldId id="648" r:id="rId44"/>
    <p:sldId id="649" r:id="rId45"/>
    <p:sldId id="650" r:id="rId46"/>
    <p:sldId id="651" r:id="rId47"/>
    <p:sldId id="644" r:id="rId48"/>
    <p:sldId id="652" r:id="rId49"/>
    <p:sldId id="653" r:id="rId50"/>
    <p:sldId id="669" r:id="rId51"/>
    <p:sldId id="654" r:id="rId52"/>
    <p:sldId id="655" r:id="rId53"/>
    <p:sldId id="645" r:id="rId54"/>
    <p:sldId id="664" r:id="rId55"/>
    <p:sldId id="656" r:id="rId56"/>
    <p:sldId id="665" r:id="rId57"/>
    <p:sldId id="666" r:id="rId58"/>
    <p:sldId id="667" r:id="rId59"/>
    <p:sldId id="657" r:id="rId60"/>
    <p:sldId id="658" r:id="rId61"/>
    <p:sldId id="637" r:id="rId62"/>
    <p:sldId id="609" r:id="rId63"/>
    <p:sldId id="610" r:id="rId6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2222"/>
    <a:srgbClr val="0432FF"/>
    <a:srgbClr val="00FA00"/>
    <a:srgbClr val="17385F"/>
    <a:srgbClr val="BC2922"/>
    <a:srgbClr val="950F05"/>
    <a:srgbClr val="F85A5A"/>
    <a:srgbClr val="F51111"/>
    <a:srgbClr val="EB1B1B"/>
    <a:srgbClr val="C0130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等深淺樣式 2 - 輔色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FD0F851-EC5A-4D38-B0AD-8093EC10F338}" styleName="淺色樣式 1 - 輔色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085" autoAdjust="0"/>
    <p:restoredTop sz="86391" autoAdjust="0"/>
  </p:normalViewPr>
  <p:slideViewPr>
    <p:cSldViewPr>
      <p:cViewPr varScale="1">
        <p:scale>
          <a:sx n="160" d="100"/>
          <a:sy n="160" d="100"/>
        </p:scale>
        <p:origin x="904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832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59" d="100"/>
        <a:sy n="159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FEE85C-12D8-4E7F-A40E-648F4A545D4B}" type="datetimeFigureOut">
              <a:rPr lang="en-US" smtClean="0"/>
              <a:t>9/2/19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F4ACFD-7A7C-47DE-BDB0-03582906FB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65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標題投影片">
    <p:bg>
      <p:bgPr>
        <a:solidFill>
          <a:schemeClr val="accent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矩形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矩形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標題 7"/>
          <p:cNvSpPr>
            <a:spLocks noGrp="1"/>
          </p:cNvSpPr>
          <p:nvPr>
            <p:ph type="ctrTitle"/>
          </p:nvPr>
        </p:nvSpPr>
        <p:spPr>
          <a:xfrm>
            <a:off x="448816" y="4725144"/>
            <a:ext cx="8443664" cy="1142256"/>
          </a:xfrm>
        </p:spPr>
        <p:txBody>
          <a:bodyPr anchor="b"/>
          <a:lstStyle>
            <a:lvl1pPr algn="r">
              <a:defRPr cap="all" baseline="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kumimoji="0" lang="zh-TW" altLang="en-US"/>
              <a:t>按一下以編輯母片標題樣式</a:t>
            </a:r>
            <a:endParaRPr kumimoji="0" lang="en-US" dirty="0"/>
          </a:p>
        </p:txBody>
      </p:sp>
      <p:sp>
        <p:nvSpPr>
          <p:cNvPr id="28" name="日期版面配置區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fld id="{4198D9F8-B43C-4F13-A1F7-75C7E20AEE15}" type="datetimeFigureOut">
              <a:rPr lang="en-US" smtClean="0"/>
              <a:pPr/>
              <a:t>9/2/19</a:t>
            </a:fld>
            <a:endParaRPr lang="en-US"/>
          </a:p>
        </p:txBody>
      </p:sp>
      <p:sp>
        <p:nvSpPr>
          <p:cNvPr id="17" name="頁尾版面配置區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9" name="投影片編號版面配置區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EA08B42-939E-488E-BA8E-51C7FB45C65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12648" y="162366"/>
            <a:ext cx="8153400" cy="818362"/>
          </a:xfrm>
        </p:spPr>
        <p:txBody>
          <a:bodyPr/>
          <a:lstStyle/>
          <a:p>
            <a:r>
              <a:rPr kumimoji="0" lang="zh-TW" altLang="en-US"/>
              <a:t>按一下以編輯母片標題樣式</a:t>
            </a:r>
            <a:endParaRPr kumimoji="0" 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8D9F8-B43C-4F13-A1F7-75C7E20AEE15}" type="datetimeFigureOut">
              <a:rPr lang="en-US" smtClean="0"/>
              <a:pPr/>
              <a:t>9/2/19</a:t>
            </a:fld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8460432" y="6453336"/>
            <a:ext cx="683568" cy="381653"/>
          </a:xfrm>
        </p:spPr>
        <p:txBody>
          <a:bodyPr/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fld id="{6EA08B42-939E-488E-BA8E-51C7FB45C65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內容版面配置區 7"/>
          <p:cNvSpPr>
            <a:spLocks noGrp="1"/>
          </p:cNvSpPr>
          <p:nvPr>
            <p:ph sz="quarter" idx="1"/>
          </p:nvPr>
        </p:nvSpPr>
        <p:spPr>
          <a:xfrm>
            <a:off x="612648" y="1412776"/>
            <a:ext cx="8153400" cy="4824536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zh-TW" altLang="en-US" dirty="0"/>
              <a:t>按一下以編輯母片文字樣式</a:t>
            </a:r>
          </a:p>
          <a:p>
            <a:pPr lvl="1" eaLnBrk="1" latinLnBrk="0" hangingPunct="1"/>
            <a:r>
              <a:rPr lang="zh-TW" altLang="en-US" dirty="0"/>
              <a:t>第二層</a:t>
            </a:r>
          </a:p>
          <a:p>
            <a:pPr lvl="2" eaLnBrk="1" latinLnBrk="0" hangingPunct="1"/>
            <a:r>
              <a:rPr lang="zh-TW" altLang="en-US" dirty="0"/>
              <a:t>第三層</a:t>
            </a:r>
          </a:p>
          <a:p>
            <a:pPr lvl="3" eaLnBrk="1" latinLnBrk="0" hangingPunct="1"/>
            <a:r>
              <a:rPr lang="zh-TW" altLang="en-US" dirty="0"/>
              <a:t>第四層</a:t>
            </a:r>
          </a:p>
          <a:p>
            <a:pPr lvl="4" eaLnBrk="1" latinLnBrk="0" hangingPunct="1"/>
            <a:r>
              <a:rPr lang="zh-TW" altLang="en-US" dirty="0"/>
              <a:t>第五層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1371600" y="2343944"/>
            <a:ext cx="7123113" cy="3821360"/>
          </a:xfrm>
        </p:spPr>
        <p:txBody>
          <a:bodyPr anchor="t">
            <a:normAutofit/>
          </a:bodyPr>
          <a:lstStyle>
            <a:lvl1pPr marL="363538" indent="-363538">
              <a:buClr>
                <a:schemeClr val="accent3">
                  <a:lumMod val="75000"/>
                </a:schemeClr>
              </a:buClr>
              <a:buSzPct val="90000"/>
              <a:buFont typeface="Wingdings" pitchFamily="2" charset="2"/>
              <a:buChar char="l"/>
              <a:defRPr sz="24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zh-TW" altLang="en-US"/>
              <a:t>按一下以編輯母片文字樣式</a:t>
            </a:r>
          </a:p>
        </p:txBody>
      </p:sp>
      <p:sp>
        <p:nvSpPr>
          <p:cNvPr id="7" name="矩形 6"/>
          <p:cNvSpPr/>
          <p:nvPr/>
        </p:nvSpPr>
        <p:spPr bwMode="white">
          <a:xfrm>
            <a:off x="0" y="1124744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矩形 7"/>
          <p:cNvSpPr/>
          <p:nvPr/>
        </p:nvSpPr>
        <p:spPr>
          <a:xfrm>
            <a:off x="0" y="1200944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矩形 8"/>
          <p:cNvSpPr/>
          <p:nvPr/>
        </p:nvSpPr>
        <p:spPr>
          <a:xfrm>
            <a:off x="1371600" y="1200944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371600" y="1200944"/>
            <a:ext cx="7620000" cy="990600"/>
          </a:xfrm>
        </p:spPr>
        <p:txBody>
          <a:bodyPr/>
          <a:lstStyle>
            <a:lvl1pPr algn="l">
              <a:buNone/>
              <a:defRPr sz="4400" b="1" cap="none">
                <a:solidFill>
                  <a:srgbClr val="FFFFFF"/>
                </a:solidFill>
              </a:defRPr>
            </a:lvl1pPr>
          </a:lstStyle>
          <a:p>
            <a:r>
              <a:rPr kumimoji="0" lang="zh-TW" altLang="en-US"/>
              <a:t>按一下以編輯母片標題樣式</a:t>
            </a:r>
            <a:endParaRPr kumimoji="0" lang="en-US" dirty="0"/>
          </a:p>
        </p:txBody>
      </p:sp>
      <p:sp>
        <p:nvSpPr>
          <p:cNvPr id="12" name="日期版面配置區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8D9F8-B43C-4F13-A1F7-75C7E20AEE15}" type="datetimeFigureOut">
              <a:rPr lang="en-US" smtClean="0"/>
              <a:pPr/>
              <a:t>9/2/19</a:t>
            </a:fld>
            <a:endParaRPr lang="en-US"/>
          </a:p>
        </p:txBody>
      </p:sp>
      <p:sp>
        <p:nvSpPr>
          <p:cNvPr id="13" name="投影片編號版面配置區 12"/>
          <p:cNvSpPr>
            <a:spLocks noGrp="1"/>
          </p:cNvSpPr>
          <p:nvPr>
            <p:ph type="sldNum" sz="quarter" idx="11"/>
          </p:nvPr>
        </p:nvSpPr>
        <p:spPr>
          <a:xfrm>
            <a:off x="0" y="1353344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6EA08B42-939E-488E-BA8E-51C7FB45C65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頁尾版面配置區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0" y="116632"/>
            <a:ext cx="8153400" cy="93610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kumimoji="0" lang="zh-TW" altLang="en-US"/>
              <a:t>按一下以編輯母片標題樣式</a:t>
            </a:r>
            <a:endParaRPr kumimoji="0" 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8D9F8-B43C-4F13-A1F7-75C7E20AEE15}" type="datetimeFigureOut">
              <a:rPr lang="en-US" smtClean="0"/>
              <a:pPr/>
              <a:t>9/2/19</a:t>
            </a:fld>
            <a:endParaRPr 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/>
          <p:cNvSpPr txBox="1">
            <a:spLocks/>
          </p:cNvSpPr>
          <p:nvPr/>
        </p:nvSpPr>
        <p:spPr>
          <a:xfrm>
            <a:off x="8460432" y="6453336"/>
            <a:ext cx="683568" cy="381653"/>
          </a:xfrm>
          <a:prstGeom prst="rect">
            <a:avLst/>
          </a:prstGeom>
        </p:spPr>
        <p:txBody>
          <a:bodyPr vert="horz" anchor="ctr" anchorCtr="0">
            <a:noAutofit/>
          </a:bodyPr>
          <a:lstStyle>
            <a:defPPr>
              <a:defRPr lang="zh-TW"/>
            </a:defPPr>
            <a:lvl1pPr marL="0" algn="ctr" defTabSz="914400" rtl="0" eaLnBrk="1" latinLnBrk="0" hangingPunct="1">
              <a:defRPr kumimoji="0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C1F7C61-E806-464B-B0A8-1A94F5094F25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學習目標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691680" y="366936"/>
            <a:ext cx="7223720" cy="4574232"/>
          </a:xfrm>
        </p:spPr>
        <p:txBody>
          <a:bodyPr>
            <a:normAutofit/>
          </a:bodyPr>
          <a:lstStyle>
            <a:lvl1pPr marL="342900" indent="-342900">
              <a:buClr>
                <a:schemeClr val="accent3">
                  <a:lumMod val="75000"/>
                </a:schemeClr>
              </a:buClr>
              <a:buSzPct val="80000"/>
              <a:buFont typeface="Wingdings" pitchFamily="2" charset="2"/>
              <a:buChar char="l"/>
              <a:defRPr sz="28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zh-TW" altLang="en-US"/>
              <a:t>按一下以編輯母片文字樣式</a:t>
            </a:r>
          </a:p>
        </p:txBody>
      </p:sp>
      <p:sp>
        <p:nvSpPr>
          <p:cNvPr id="8" name="矩形 7"/>
          <p:cNvSpPr/>
          <p:nvPr/>
        </p:nvSpPr>
        <p:spPr bwMode="white">
          <a:xfrm>
            <a:off x="-9144" y="513432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矩形 8"/>
          <p:cNvSpPr/>
          <p:nvPr/>
        </p:nvSpPr>
        <p:spPr>
          <a:xfrm>
            <a:off x="-9144" y="522576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矩形 9"/>
          <p:cNvSpPr/>
          <p:nvPr/>
        </p:nvSpPr>
        <p:spPr>
          <a:xfrm>
            <a:off x="1545336" y="521661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600200" y="5210520"/>
            <a:ext cx="7315200" cy="685800"/>
          </a:xfrm>
        </p:spPr>
        <p:txBody>
          <a:bodyPr anchor="ctr">
            <a:normAutofit/>
          </a:bodyPr>
          <a:lstStyle>
            <a:lvl1pPr algn="l">
              <a:buNone/>
              <a:defRPr sz="3600" b="1">
                <a:solidFill>
                  <a:srgbClr val="FFFFFF"/>
                </a:solidFill>
              </a:defRPr>
            </a:lvl1pPr>
          </a:lstStyle>
          <a:p>
            <a:r>
              <a:rPr kumimoji="0" lang="zh-TW" altLang="en-US"/>
              <a:t>按一下以編輯母片標題樣式</a:t>
            </a:r>
            <a:endParaRPr kumimoji="0" lang="en-US" dirty="0"/>
          </a:p>
        </p:txBody>
      </p:sp>
      <p:sp>
        <p:nvSpPr>
          <p:cNvPr id="11" name="矩形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日期版面配置區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/>
          <a:p>
            <a:fld id="{4198D9F8-B43C-4F13-A1F7-75C7E20AEE15}" type="datetimeFigureOut">
              <a:rPr lang="en-US" smtClean="0"/>
              <a:pPr/>
              <a:t>9/2/19</a:t>
            </a:fld>
            <a:endParaRPr lang="en-US"/>
          </a:p>
        </p:txBody>
      </p:sp>
      <p:sp>
        <p:nvSpPr>
          <p:cNvPr id="13" name="投影片編號版面配置區 12"/>
          <p:cNvSpPr>
            <a:spLocks noGrp="1"/>
          </p:cNvSpPr>
          <p:nvPr>
            <p:ph type="sldNum" sz="quarter" idx="11"/>
          </p:nvPr>
        </p:nvSpPr>
        <p:spPr>
          <a:xfrm>
            <a:off x="0" y="522956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6EA08B42-939E-488E-BA8E-51C7FB45C65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頁尾版面配置區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</p:spPr>
        <p:txBody>
          <a:bodyPr rtlCol="0"/>
          <a:lstStyle/>
          <a:p>
            <a:endParaRPr lang="en-US"/>
          </a:p>
        </p:txBody>
      </p:sp>
      <p:pic>
        <p:nvPicPr>
          <p:cNvPr id="1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505" b="100000" l="599" r="100000">
                        <a14:foregroundMark x1="28743" y1="55856" x2="28743" y2="55856"/>
                        <a14:foregroundMark x1="17964" y1="58559" x2="17964" y2="58559"/>
                      </a14:backgroundRemoval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3325" y="4179262"/>
            <a:ext cx="1590675" cy="1057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595992" y="0"/>
            <a:ext cx="8548007" cy="98072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標題版面配置區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68012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zh-TW" altLang="en-US" dirty="0"/>
              <a:t>按一下以編輯母片標題樣式</a:t>
            </a:r>
            <a:endParaRPr kumimoji="0" lang="en-US" dirty="0"/>
          </a:p>
        </p:txBody>
      </p:sp>
      <p:sp>
        <p:nvSpPr>
          <p:cNvPr id="13" name="文字版面配置區 12"/>
          <p:cNvSpPr>
            <a:spLocks noGrp="1"/>
          </p:cNvSpPr>
          <p:nvPr>
            <p:ph type="body" idx="1"/>
          </p:nvPr>
        </p:nvSpPr>
        <p:spPr>
          <a:xfrm>
            <a:off x="612648" y="1495008"/>
            <a:ext cx="8153400" cy="4742304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zh-TW" altLang="en-US" dirty="0"/>
              <a:t>按一下以編輯母片文字樣式</a:t>
            </a:r>
          </a:p>
          <a:p>
            <a:pPr lvl="1" eaLnBrk="1" latinLnBrk="0" hangingPunct="1"/>
            <a:r>
              <a:rPr kumimoji="0" lang="zh-TW" altLang="en-US" dirty="0"/>
              <a:t>第二層</a:t>
            </a:r>
          </a:p>
          <a:p>
            <a:pPr lvl="2" eaLnBrk="1" latinLnBrk="0" hangingPunct="1"/>
            <a:r>
              <a:rPr kumimoji="0" lang="zh-TW" altLang="en-US" dirty="0"/>
              <a:t>第三層</a:t>
            </a:r>
          </a:p>
          <a:p>
            <a:pPr lvl="3" eaLnBrk="1" latinLnBrk="0" hangingPunct="1"/>
            <a:r>
              <a:rPr kumimoji="0" lang="zh-TW" altLang="en-US" dirty="0"/>
              <a:t>第四層</a:t>
            </a:r>
          </a:p>
          <a:p>
            <a:pPr lvl="4" eaLnBrk="1" latinLnBrk="0" hangingPunct="1"/>
            <a:r>
              <a:rPr kumimoji="0" lang="zh-TW" altLang="en-US" dirty="0"/>
              <a:t>第五層</a:t>
            </a:r>
            <a:endParaRPr kumimoji="0" lang="en-US" dirty="0"/>
          </a:p>
        </p:txBody>
      </p:sp>
      <p:sp>
        <p:nvSpPr>
          <p:cNvPr id="14" name="日期版面配置區 13"/>
          <p:cNvSpPr>
            <a:spLocks noGrp="1"/>
          </p:cNvSpPr>
          <p:nvPr>
            <p:ph type="dt" sz="half" idx="2"/>
          </p:nvPr>
        </p:nvSpPr>
        <p:spPr>
          <a:xfrm>
            <a:off x="6096000" y="645353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4198D9F8-B43C-4F13-A1F7-75C7E20AEE15}" type="datetimeFigureOut">
              <a:rPr lang="en-US" smtClean="0"/>
              <a:pPr/>
              <a:t>9/2/19</a:t>
            </a:fld>
            <a:endParaRPr 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3"/>
          </p:nvPr>
        </p:nvSpPr>
        <p:spPr>
          <a:xfrm>
            <a:off x="609600" y="6453336"/>
            <a:ext cx="5421083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矩形 6"/>
          <p:cNvSpPr/>
          <p:nvPr/>
        </p:nvSpPr>
        <p:spPr bwMode="white">
          <a:xfrm>
            <a:off x="0" y="980728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矩形 7"/>
          <p:cNvSpPr/>
          <p:nvPr/>
        </p:nvSpPr>
        <p:spPr>
          <a:xfrm>
            <a:off x="0" y="1026448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600" b="1" dirty="0">
              <a:latin typeface="+mn-ea"/>
              <a:ea typeface="+mn-ea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90550" y="1026448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投影片編號版面配置區 22"/>
          <p:cNvSpPr>
            <a:spLocks noGrp="1"/>
          </p:cNvSpPr>
          <p:nvPr>
            <p:ph type="sldNum" sz="quarter" idx="4"/>
          </p:nvPr>
        </p:nvSpPr>
        <p:spPr>
          <a:xfrm>
            <a:off x="0" y="1018510"/>
            <a:ext cx="533400" cy="236538"/>
          </a:xfrm>
          <a:prstGeom prst="rect">
            <a:avLst/>
          </a:prstGeom>
        </p:spPr>
        <p:txBody>
          <a:bodyPr vert="horz" anchor="ctr" anchorCtr="0">
            <a:noAutofit/>
          </a:bodyPr>
          <a:lstStyle>
            <a:lvl1pPr algn="ctr" eaLnBrk="1" latinLnBrk="0" hangingPunct="1">
              <a:defRPr kumimoji="0" sz="1800" b="1">
                <a:solidFill>
                  <a:srgbClr val="FFFFFF"/>
                </a:solidFill>
              </a:defRPr>
            </a:lvl1pPr>
          </a:lstStyle>
          <a:p>
            <a:fld id="{6EA08B42-939E-488E-BA8E-51C7FB45C65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矩形 3"/>
          <p:cNvSpPr/>
          <p:nvPr/>
        </p:nvSpPr>
        <p:spPr>
          <a:xfrm>
            <a:off x="0" y="0"/>
            <a:ext cx="533400" cy="98072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</p:sldLayoutIdLst>
  <p:txStyles>
    <p:titleStyle>
      <a:lvl1pPr algn="l" rtl="0" eaLnBrk="1" latinLnBrk="0" hangingPunct="1">
        <a:spcBef>
          <a:spcPct val="0"/>
        </a:spcBef>
        <a:buNone/>
        <a:defRPr kumimoji="0"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20040" indent="-320040" algn="just" rtl="0" eaLnBrk="1" latinLnBrk="0" hangingPunct="1">
        <a:spcBef>
          <a:spcPts val="300"/>
        </a:spcBef>
        <a:spcAft>
          <a:spcPts val="600"/>
        </a:spcAft>
        <a:buClr>
          <a:schemeClr val="accent2"/>
        </a:buClr>
        <a:buSzPct val="60000"/>
        <a:buFont typeface="Wingdings"/>
        <a:buChar char=""/>
        <a:defRPr kumimoji="0" sz="24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just" rtl="0" eaLnBrk="1" latinLnBrk="0" hangingPunct="1">
        <a:spcBef>
          <a:spcPts val="300"/>
        </a:spcBef>
        <a:spcAft>
          <a:spcPts val="600"/>
        </a:spcAft>
        <a:buClr>
          <a:schemeClr val="accent1"/>
        </a:buClr>
        <a:buSzPct val="70000"/>
        <a:buFont typeface="Wingdings 2"/>
        <a:buChar char=""/>
        <a:defRPr kumimoji="0" sz="20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just" rtl="0" eaLnBrk="1" latinLnBrk="0" hangingPunct="1">
        <a:spcBef>
          <a:spcPts val="300"/>
        </a:spcBef>
        <a:spcAft>
          <a:spcPts val="600"/>
        </a:spcAft>
        <a:buClr>
          <a:schemeClr val="accent2"/>
        </a:buClr>
        <a:buSzPct val="75000"/>
        <a:buFont typeface="Wingdings"/>
        <a:buChar char=""/>
        <a:defRPr kumimoji="0" sz="1800" b="1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just" rtl="0" eaLnBrk="1" latinLnBrk="0" hangingPunct="1">
        <a:spcBef>
          <a:spcPts val="300"/>
        </a:spcBef>
        <a:spcAft>
          <a:spcPts val="600"/>
        </a:spcAft>
        <a:buClr>
          <a:schemeClr val="accent3"/>
        </a:buClr>
        <a:buSzPct val="75000"/>
        <a:buFont typeface="Wingdings"/>
        <a:buChar char=""/>
        <a:defRPr kumimoji="0" sz="16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just" rtl="0" eaLnBrk="1" latinLnBrk="0" hangingPunct="1">
        <a:spcBef>
          <a:spcPts val="300"/>
        </a:spcBef>
        <a:spcAft>
          <a:spcPts val="600"/>
        </a:spcAft>
        <a:buClr>
          <a:schemeClr val="accent4"/>
        </a:buClr>
        <a:buSzPct val="65000"/>
        <a:buFont typeface="Wingdings"/>
        <a:buChar char=""/>
        <a:defRPr kumimoji="0" sz="1600" b="1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第</a:t>
            </a:r>
            <a:r>
              <a:rPr lang="en-US" altLang="zh-TW" dirty="0"/>
              <a:t>06</a:t>
            </a:r>
            <a:r>
              <a:rPr lang="zh-TW" altLang="en-US" dirty="0"/>
              <a:t>章　系統平台運作原理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E400985C-F028-DF4F-BA64-F5E599A10E2D}"/>
              </a:ext>
            </a:extLst>
          </p:cNvPr>
          <p:cNvSpPr/>
          <p:nvPr/>
        </p:nvSpPr>
        <p:spPr>
          <a:xfrm>
            <a:off x="2498272" y="6226628"/>
            <a:ext cx="36005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http://gg.gg/108IT-PlayList-YouTube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B7B59ED-1470-DB4C-B584-F50AA68318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4267944"/>
            <a:ext cx="1510249" cy="1510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3998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處理器</a:t>
            </a:r>
            <a:r>
              <a:rPr lang="en-US" altLang="zh-TW" dirty="0"/>
              <a:t>(</a:t>
            </a:r>
            <a:r>
              <a:rPr lang="en" altLang="zh-TW" dirty="0"/>
              <a:t>CPU)</a:t>
            </a:r>
            <a:r>
              <a:rPr lang="zh-TW" altLang="en-US" dirty="0"/>
              <a:t>的關鍵發展</a:t>
            </a:r>
            <a:r>
              <a:rPr lang="en-US" altLang="zh-TW" dirty="0"/>
              <a:t>(1/3)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1BA3D20-2B20-A543-A4F2-CBF925E9559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>
                <a:solidFill>
                  <a:srgbClr val="FF0000"/>
                </a:solidFill>
              </a:rPr>
              <a:t>一台電腦有多個</a:t>
            </a:r>
            <a:r>
              <a:rPr lang="en" altLang="zh-TW" dirty="0">
                <a:solidFill>
                  <a:srgbClr val="FF0000"/>
                </a:solidFill>
              </a:rPr>
              <a:t>CPU</a:t>
            </a:r>
            <a:r>
              <a:rPr lang="zh-TW" altLang="en" dirty="0">
                <a:solidFill>
                  <a:srgbClr val="FF0000"/>
                </a:solidFill>
              </a:rPr>
              <a:t>，</a:t>
            </a:r>
            <a:r>
              <a:rPr lang="zh-TW" altLang="en-US" dirty="0">
                <a:solidFill>
                  <a:srgbClr val="FF0000"/>
                </a:solidFill>
              </a:rPr>
              <a:t>或一個</a:t>
            </a:r>
            <a:r>
              <a:rPr lang="en" altLang="zh-TW" dirty="0">
                <a:solidFill>
                  <a:srgbClr val="FF0000"/>
                </a:solidFill>
              </a:rPr>
              <a:t>CPU</a:t>
            </a:r>
            <a:r>
              <a:rPr lang="zh-TW" altLang="en-US" dirty="0">
                <a:solidFill>
                  <a:srgbClr val="FF0000"/>
                </a:solidFill>
              </a:rPr>
              <a:t>內有多個「核心」</a:t>
            </a:r>
          </a:p>
          <a:p>
            <a:pPr lvl="1"/>
            <a:r>
              <a:rPr lang="zh-TW" altLang="en-US" dirty="0"/>
              <a:t>超級電腦則有數千到數萬個</a:t>
            </a:r>
            <a:r>
              <a:rPr lang="en" altLang="zh-TW" dirty="0"/>
              <a:t>CPU</a:t>
            </a:r>
            <a:r>
              <a:rPr lang="zh-TW" altLang="en" dirty="0"/>
              <a:t>，</a:t>
            </a:r>
            <a:r>
              <a:rPr lang="zh-TW" altLang="en-US" dirty="0"/>
              <a:t>構成數百萬個運算核心</a:t>
            </a:r>
          </a:p>
          <a:p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0DEA3D7-A398-8C49-98E8-BFD1CCF63D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3248" y="3514374"/>
            <a:ext cx="5483352" cy="3343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7866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處理器</a:t>
            </a:r>
            <a:r>
              <a:rPr lang="en-US" altLang="zh-TW" dirty="0"/>
              <a:t>(</a:t>
            </a:r>
            <a:r>
              <a:rPr lang="en" altLang="zh-TW" dirty="0"/>
              <a:t>CPU)</a:t>
            </a:r>
            <a:r>
              <a:rPr lang="zh-TW" altLang="en-US" dirty="0"/>
              <a:t>的關鍵發展</a:t>
            </a:r>
            <a:r>
              <a:rPr lang="en-US" altLang="zh-TW" dirty="0"/>
              <a:t>(2/3)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1BA3D20-2B20-A543-A4F2-CBF925E9559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>
                <a:solidFill>
                  <a:srgbClr val="FF0000"/>
                </a:solidFill>
              </a:rPr>
              <a:t>網路連結了多台電腦，可以聯合多個</a:t>
            </a:r>
            <a:r>
              <a:rPr lang="en" altLang="zh-TW" dirty="0">
                <a:solidFill>
                  <a:srgbClr val="FF0000"/>
                </a:solidFill>
              </a:rPr>
              <a:t>CPU</a:t>
            </a:r>
            <a:r>
              <a:rPr lang="zh-TW" altLang="en-US" dirty="0">
                <a:solidFill>
                  <a:srgbClr val="FF0000"/>
                </a:solidFill>
              </a:rPr>
              <a:t>進行運算</a:t>
            </a:r>
          </a:p>
          <a:p>
            <a:pPr lvl="1"/>
            <a:r>
              <a:rPr lang="zh-TW" altLang="en-US" dirty="0"/>
              <a:t>分散式系統，會把運算分散給許多網路上的電腦執行，例如：「雲端運算」平台</a:t>
            </a:r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427254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處理器</a:t>
            </a:r>
            <a:r>
              <a:rPr lang="en-US" altLang="zh-TW" dirty="0"/>
              <a:t>(</a:t>
            </a:r>
            <a:r>
              <a:rPr lang="en" altLang="zh-TW" dirty="0"/>
              <a:t>CPU)</a:t>
            </a:r>
            <a:r>
              <a:rPr lang="zh-TW" altLang="en-US" dirty="0"/>
              <a:t>的關鍵發展</a:t>
            </a:r>
            <a:r>
              <a:rPr lang="en-US" altLang="zh-TW" dirty="0"/>
              <a:t>(3/3)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1BA3D20-2B20-A543-A4F2-CBF925E9559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solidFill>
                  <a:srgbClr val="FF0000"/>
                </a:solidFill>
              </a:rPr>
              <a:t>圖形處理器加強了電腦的運算能力</a:t>
            </a:r>
          </a:p>
          <a:p>
            <a:pPr lvl="1"/>
            <a:r>
              <a:rPr lang="en" altLang="zh-TW" dirty="0"/>
              <a:t>CPU</a:t>
            </a:r>
            <a:r>
              <a:rPr lang="zh-TW" altLang="en-US" dirty="0"/>
              <a:t>的設計一直都是著重於通用性，簡單來說，就是什麼運算都得做</a:t>
            </a:r>
          </a:p>
          <a:p>
            <a:pPr lvl="1"/>
            <a:r>
              <a:rPr lang="zh-TW" altLang="en-US" dirty="0"/>
              <a:t>圖形處理器（</a:t>
            </a:r>
            <a:r>
              <a:rPr lang="en" altLang="zh-TW" dirty="0"/>
              <a:t>Graphics Processing Unit</a:t>
            </a:r>
            <a:r>
              <a:rPr lang="zh-TW" altLang="en" dirty="0"/>
              <a:t>，</a:t>
            </a:r>
            <a:r>
              <a:rPr lang="en" altLang="zh-TW" dirty="0">
                <a:solidFill>
                  <a:srgbClr val="FF0000"/>
                </a:solidFill>
              </a:rPr>
              <a:t>GPU</a:t>
            </a:r>
            <a:r>
              <a:rPr lang="zh-TW" altLang="en" dirty="0"/>
              <a:t>）</a:t>
            </a:r>
            <a:r>
              <a:rPr lang="zh-TW" altLang="en-US" dirty="0"/>
              <a:t>又稱顯示核心或繪圖晶片，是一種特殊用途的處理器，專門執行繪圖運算工作</a:t>
            </a:r>
          </a:p>
          <a:p>
            <a:pPr lvl="1"/>
            <a:r>
              <a:rPr lang="en" altLang="zh-TW" dirty="0"/>
              <a:t>GPU</a:t>
            </a:r>
            <a:r>
              <a:rPr lang="zh-TW" altLang="en-US" dirty="0"/>
              <a:t>通常具有數十個以上的運算核心，可執行大量計算</a:t>
            </a:r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45866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多工（</a:t>
            </a:r>
            <a:r>
              <a:rPr lang="en" altLang="zh-TW" dirty="0"/>
              <a:t>Multitasking</a:t>
            </a:r>
            <a:r>
              <a:rPr lang="zh-TW" altLang="en" dirty="0"/>
              <a:t>）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1BA3D20-2B20-A543-A4F2-CBF925E9559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/>
              <a:t>電腦能夠同時執行多個程式</a:t>
            </a:r>
          </a:p>
          <a:p>
            <a:r>
              <a:rPr lang="en" altLang="zh-TW" dirty="0"/>
              <a:t>CPU</a:t>
            </a:r>
            <a:r>
              <a:rPr lang="zh-TW" altLang="en-US" dirty="0"/>
              <a:t>快速地在不同程式之間切換</a:t>
            </a:r>
            <a:endParaRPr lang="en-US" altLang="zh-TW" dirty="0"/>
          </a:p>
          <a:p>
            <a:pPr lvl="1"/>
            <a:r>
              <a:rPr lang="en" altLang="zh-TW" dirty="0"/>
              <a:t>CPU</a:t>
            </a:r>
            <a:r>
              <a:rPr lang="zh-TW" altLang="en-US" dirty="0"/>
              <a:t>執行第一支程式的一段程式碼</a:t>
            </a:r>
            <a:endParaRPr lang="en-US" altLang="zh-TW" dirty="0"/>
          </a:p>
          <a:p>
            <a:pPr lvl="1"/>
            <a:r>
              <a:rPr lang="zh-TW" altLang="en-US" dirty="0"/>
              <a:t>再改執行第二支程式的一段程式碼</a:t>
            </a:r>
            <a:endParaRPr lang="en-US" altLang="zh-TW" dirty="0"/>
          </a:p>
          <a:p>
            <a:pPr lvl="1"/>
            <a:r>
              <a:rPr lang="zh-TW" altLang="en-US" dirty="0"/>
              <a:t>直到最後一支程式</a:t>
            </a:r>
            <a:endParaRPr lang="en-US" altLang="zh-TW" dirty="0"/>
          </a:p>
          <a:p>
            <a:pPr lvl="1"/>
            <a:r>
              <a:rPr lang="zh-TW" altLang="en-US" dirty="0"/>
              <a:t>再回到第一支程式的下一段程式碼；以此類推</a:t>
            </a:r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593348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280A19A-B4A4-924F-A157-0AB733BAF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A4A4432-A9B8-7247-9F76-D635A5AE64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378040"/>
            <a:ext cx="6483186" cy="5496173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3F55F85B-1FB3-9E45-B88D-D35735E53F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3575" y="1269169"/>
            <a:ext cx="538850" cy="509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8015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常見的記憶裝置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6676A303-AC44-0D43-8CDE-51C1ED46A429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/>
              <a:t>主記憶體主要分為</a:t>
            </a:r>
            <a:r>
              <a:rPr lang="zh-TW" altLang="en-US" dirty="0">
                <a:solidFill>
                  <a:srgbClr val="FF0000"/>
                </a:solidFill>
              </a:rPr>
              <a:t>隨機存取記憶體</a:t>
            </a:r>
            <a:r>
              <a:rPr lang="zh-TW" altLang="en-US" dirty="0"/>
              <a:t>（</a:t>
            </a:r>
            <a:r>
              <a:rPr lang="en" altLang="zh-TW" dirty="0"/>
              <a:t>RAM</a:t>
            </a:r>
            <a:r>
              <a:rPr lang="zh-TW" altLang="en" dirty="0"/>
              <a:t>）</a:t>
            </a:r>
            <a:r>
              <a:rPr lang="zh-TW" altLang="en-US" dirty="0"/>
              <a:t>和</a:t>
            </a:r>
            <a:r>
              <a:rPr lang="zh-TW" altLang="en-US" dirty="0">
                <a:solidFill>
                  <a:srgbClr val="FF0000"/>
                </a:solidFill>
              </a:rPr>
              <a:t>唯讀記憶體</a:t>
            </a:r>
            <a:r>
              <a:rPr lang="zh-TW" altLang="en-US" dirty="0"/>
              <a:t>（</a:t>
            </a:r>
            <a:r>
              <a:rPr lang="en" altLang="zh-TW" dirty="0"/>
              <a:t>ROM</a:t>
            </a:r>
            <a:r>
              <a:rPr lang="zh-TW" altLang="en" dirty="0"/>
              <a:t>）</a:t>
            </a:r>
            <a:endParaRPr lang="en" altLang="zh-TW" dirty="0"/>
          </a:p>
          <a:p>
            <a:endParaRPr kumimoji="1" lang="zh-TW" altLang="en-US" dirty="0"/>
          </a:p>
        </p:txBody>
      </p:sp>
      <p:pic>
        <p:nvPicPr>
          <p:cNvPr id="7" name="內容版面配置區 3">
            <a:extLst>
              <a:ext uri="{FF2B5EF4-FFF2-40B4-BE49-F238E27FC236}">
                <a16:creationId xmlns:a16="http://schemas.microsoft.com/office/drawing/2014/main" id="{ED71CD33-0548-D745-8C19-9B9191A1BA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2537791"/>
            <a:ext cx="5091373" cy="4131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796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660FD19-579C-024B-8265-4809E5C05F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RAM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987B5D3-5397-7747-8626-2B42D787262E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562953" y="1256767"/>
            <a:ext cx="8153400" cy="4824536"/>
          </a:xfrm>
        </p:spPr>
        <p:txBody>
          <a:bodyPr/>
          <a:lstStyle/>
          <a:p>
            <a:r>
              <a:rPr lang="en" altLang="zh-TW" dirty="0"/>
              <a:t>RAM</a:t>
            </a:r>
            <a:r>
              <a:rPr lang="zh-TW" altLang="en-US" dirty="0"/>
              <a:t>可分為</a:t>
            </a:r>
            <a:endParaRPr lang="en-US" altLang="zh-TW" dirty="0"/>
          </a:p>
          <a:p>
            <a:pPr lvl="1"/>
            <a:r>
              <a:rPr lang="zh-TW" altLang="en-US" dirty="0"/>
              <a:t>需要週期性充電的動態記憶體（</a:t>
            </a:r>
            <a:r>
              <a:rPr lang="en" altLang="zh-TW" dirty="0">
                <a:solidFill>
                  <a:srgbClr val="FF0000"/>
                </a:solidFill>
              </a:rPr>
              <a:t>DRAM</a:t>
            </a:r>
            <a:r>
              <a:rPr lang="zh-TW" altLang="en-US" dirty="0"/>
              <a:t>）</a:t>
            </a:r>
            <a:endParaRPr lang="en-US" altLang="zh-TW" dirty="0"/>
          </a:p>
          <a:p>
            <a:pPr lvl="1"/>
            <a:r>
              <a:rPr lang="zh-TW" altLang="en-US" dirty="0"/>
              <a:t>不需要週期性充電的靜態記憶體（</a:t>
            </a:r>
            <a:r>
              <a:rPr lang="en" altLang="zh-TW" dirty="0">
                <a:solidFill>
                  <a:srgbClr val="FF0000"/>
                </a:solidFill>
              </a:rPr>
              <a:t>SRAM</a:t>
            </a:r>
            <a:r>
              <a:rPr lang="zh-TW" altLang="en" dirty="0"/>
              <a:t>）</a:t>
            </a:r>
            <a:endParaRPr lang="en" altLang="zh-TW" dirty="0"/>
          </a:p>
          <a:p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347709E-5E1B-1843-A508-6165B667AF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2478" y="3761246"/>
            <a:ext cx="4248150" cy="2950722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B4739474-8D7E-F548-8DDB-197BACA682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2895600"/>
            <a:ext cx="6063811" cy="1731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9337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C38A0EC-56A4-C441-8817-7FE67EAA24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ROM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B70F0FC-5E1B-1848-AF46-EC9AA1EB7756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" altLang="zh-TW" dirty="0"/>
              <a:t>ROM</a:t>
            </a:r>
            <a:r>
              <a:rPr lang="zh-TW" altLang="en-US" dirty="0"/>
              <a:t>可讀取但無法寫入資料，電源關閉後資料仍會保留</a:t>
            </a:r>
            <a:endParaRPr lang="en-US" altLang="zh-TW" dirty="0"/>
          </a:p>
          <a:p>
            <a:r>
              <a:rPr lang="zh-TW" altLang="en-US" dirty="0"/>
              <a:t>適合用來存放開機自我測試程式與基本輸入輸出系統（</a:t>
            </a:r>
            <a:r>
              <a:rPr lang="en" altLang="zh-TW" dirty="0"/>
              <a:t>Basic</a:t>
            </a:r>
            <a:r>
              <a:rPr lang="zh-TW" altLang="en-US" dirty="0"/>
              <a:t> </a:t>
            </a:r>
            <a:r>
              <a:rPr lang="en" altLang="zh-TW" dirty="0"/>
              <a:t>Input / Output System</a:t>
            </a:r>
            <a:r>
              <a:rPr lang="zh-TW" altLang="en" dirty="0"/>
              <a:t>，</a:t>
            </a:r>
            <a:r>
              <a:rPr lang="en" altLang="zh-TW" dirty="0">
                <a:solidFill>
                  <a:srgbClr val="FF0000"/>
                </a:solidFill>
              </a:rPr>
              <a:t>BIOS</a:t>
            </a:r>
            <a:r>
              <a:rPr lang="zh-TW" altLang="en" dirty="0"/>
              <a:t>）</a:t>
            </a:r>
            <a:endParaRPr lang="en" altLang="zh-TW" dirty="0"/>
          </a:p>
          <a:p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8AD9AF0-9D1D-204D-A2A3-BC44F773D1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9857" y="3825044"/>
            <a:ext cx="4953000" cy="2601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409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暫存器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1BA3D20-2B20-A543-A4F2-CBF925E9559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" altLang="zh-TW" dirty="0"/>
              <a:t>CPU</a:t>
            </a:r>
            <a:r>
              <a:rPr lang="zh-TW" altLang="en-US" dirty="0"/>
              <a:t>的組成除了算術邏輯單元與控制單元外，還包含</a:t>
            </a:r>
            <a:r>
              <a:rPr lang="zh-TW" altLang="en-US" dirty="0">
                <a:solidFill>
                  <a:srgbClr val="FF0000"/>
                </a:solidFill>
              </a:rPr>
              <a:t>暫存器</a:t>
            </a:r>
            <a:r>
              <a:rPr lang="zh-TW" altLang="en-US" dirty="0"/>
              <a:t>（</a:t>
            </a:r>
            <a:r>
              <a:rPr lang="en" altLang="zh-TW" dirty="0"/>
              <a:t>Register</a:t>
            </a:r>
            <a:r>
              <a:rPr lang="zh-TW" altLang="en" dirty="0"/>
              <a:t>）</a:t>
            </a:r>
            <a:endParaRPr lang="en-US" altLang="zh-TW" dirty="0"/>
          </a:p>
          <a:p>
            <a:r>
              <a:rPr lang="zh-TW" altLang="en-US" dirty="0"/>
              <a:t>暫存器是</a:t>
            </a:r>
            <a:r>
              <a:rPr lang="en" altLang="zh-TW" dirty="0"/>
              <a:t>CPU</a:t>
            </a:r>
            <a:r>
              <a:rPr lang="zh-TW" altLang="en-US" dirty="0"/>
              <a:t>內部暫時存放資料的地方，屬於</a:t>
            </a:r>
            <a:r>
              <a:rPr lang="en" altLang="zh-TW" dirty="0"/>
              <a:t>CPU</a:t>
            </a:r>
            <a:r>
              <a:rPr lang="zh-TW" altLang="en-US" dirty="0"/>
              <a:t>內部的記憶體，</a:t>
            </a:r>
            <a:r>
              <a:rPr lang="zh-TW" altLang="en-US" dirty="0">
                <a:solidFill>
                  <a:srgbClr val="FF0000"/>
                </a:solidFill>
              </a:rPr>
              <a:t>容量</a:t>
            </a:r>
            <a:r>
              <a:rPr lang="zh-TW" altLang="en-US" dirty="0"/>
              <a:t>雖</a:t>
            </a:r>
            <a:r>
              <a:rPr lang="zh-TW" altLang="en-US" dirty="0">
                <a:solidFill>
                  <a:srgbClr val="FF0000"/>
                </a:solidFill>
              </a:rPr>
              <a:t>小</a:t>
            </a:r>
            <a:r>
              <a:rPr lang="zh-TW" altLang="en-US" dirty="0"/>
              <a:t>，卻是存取</a:t>
            </a:r>
            <a:r>
              <a:rPr lang="zh-TW" altLang="en-US" dirty="0">
                <a:solidFill>
                  <a:srgbClr val="FF0000"/>
                </a:solidFill>
              </a:rPr>
              <a:t>速度</a:t>
            </a:r>
            <a:r>
              <a:rPr lang="zh-TW" altLang="en-US" dirty="0"/>
              <a:t>最</a:t>
            </a:r>
            <a:r>
              <a:rPr lang="zh-TW" altLang="en-US" dirty="0">
                <a:solidFill>
                  <a:srgbClr val="FF0000"/>
                </a:solidFill>
              </a:rPr>
              <a:t>快</a:t>
            </a:r>
            <a:r>
              <a:rPr lang="zh-TW" altLang="en-US" dirty="0"/>
              <a:t>的記憶體</a:t>
            </a:r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496860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快取記憶體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1BA3D20-2B20-A543-A4F2-CBF925E9559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>
                <a:solidFill>
                  <a:srgbClr val="FF0000"/>
                </a:solidFill>
              </a:rPr>
              <a:t>快取記憶體</a:t>
            </a:r>
            <a:r>
              <a:rPr lang="zh-TW" altLang="en-US" dirty="0"/>
              <a:t>（</a:t>
            </a:r>
            <a:r>
              <a:rPr lang="en" altLang="zh-TW" dirty="0">
                <a:solidFill>
                  <a:srgbClr val="FF0000"/>
                </a:solidFill>
              </a:rPr>
              <a:t>Cache</a:t>
            </a:r>
            <a:r>
              <a:rPr lang="en" altLang="zh-TW" dirty="0"/>
              <a:t> Memory</a:t>
            </a:r>
            <a:r>
              <a:rPr lang="zh-TW" altLang="en" dirty="0"/>
              <a:t>）</a:t>
            </a:r>
            <a:endParaRPr lang="en-US" altLang="zh-TW" dirty="0"/>
          </a:p>
          <a:p>
            <a:pPr lvl="1"/>
            <a:r>
              <a:rPr lang="en" altLang="zh-TW" dirty="0"/>
              <a:t>CPU</a:t>
            </a:r>
            <a:r>
              <a:rPr lang="zh-TW" altLang="en-US" dirty="0"/>
              <a:t>內或</a:t>
            </a:r>
            <a:r>
              <a:rPr lang="en" altLang="zh-TW" dirty="0"/>
              <a:t>CPU</a:t>
            </a:r>
            <a:r>
              <a:rPr lang="zh-TW" altLang="en-US" dirty="0"/>
              <a:t>與主記憶體之間</a:t>
            </a:r>
          </a:p>
          <a:p>
            <a:pPr lvl="1"/>
            <a:r>
              <a:rPr lang="zh-TW" altLang="en-US" dirty="0"/>
              <a:t>存放即將可能被執行的程式與資料</a:t>
            </a:r>
            <a:endParaRPr lang="en-US" altLang="zh-TW" dirty="0"/>
          </a:p>
          <a:p>
            <a:pPr lvl="1"/>
            <a:r>
              <a:rPr lang="zh-TW" altLang="en-US" dirty="0"/>
              <a:t>可減少</a:t>
            </a:r>
            <a:r>
              <a:rPr lang="en" altLang="zh-TW" dirty="0"/>
              <a:t>CPU</a:t>
            </a:r>
            <a:r>
              <a:rPr lang="zh-TW" altLang="en-US" dirty="0"/>
              <a:t>對主記憶體（</a:t>
            </a:r>
            <a:r>
              <a:rPr lang="en" altLang="zh-TW" dirty="0"/>
              <a:t>DRAM</a:t>
            </a:r>
            <a:r>
              <a:rPr lang="zh-TW" altLang="en" dirty="0"/>
              <a:t>）</a:t>
            </a:r>
            <a:r>
              <a:rPr lang="zh-TW" altLang="en-US" dirty="0"/>
              <a:t>的存取次數，提昇電腦整體執行速度。</a:t>
            </a:r>
          </a:p>
          <a:p>
            <a:r>
              <a:rPr lang="zh-TW" altLang="en-US" dirty="0"/>
              <a:t>快取記憶體容量雖比主記憶體小，但</a:t>
            </a:r>
            <a:r>
              <a:rPr lang="zh-TW" altLang="en-US" dirty="0">
                <a:solidFill>
                  <a:srgbClr val="FF0000"/>
                </a:solidFill>
              </a:rPr>
              <a:t>存取速度快於主記憶體</a:t>
            </a:r>
          </a:p>
          <a:p>
            <a:endParaRPr lang="en" altLang="zh-TW" dirty="0"/>
          </a:p>
          <a:p>
            <a:pPr marL="0" indent="0">
              <a:buNone/>
            </a:pP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035755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2D74B39-007C-344E-AA91-2BCF72D73B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6-1</a:t>
            </a:r>
            <a:r>
              <a:rPr lang="zh-TW" altLang="en-US" dirty="0"/>
              <a:t>　系統平台的概念</a:t>
            </a:r>
            <a:endParaRPr kumimoji="1" lang="zh-TW" alt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A101D641-4B5D-D745-B929-B3F9B04AC8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81200"/>
            <a:ext cx="9144000" cy="3342837"/>
          </a:xfrm>
          <a:prstGeom prst="rect">
            <a:avLst/>
          </a:prstGeom>
        </p:spPr>
      </p:pic>
      <p:sp>
        <p:nvSpPr>
          <p:cNvPr id="4" name="Text Box 17">
            <a:extLst>
              <a:ext uri="{FF2B5EF4-FFF2-40B4-BE49-F238E27FC236}">
                <a16:creationId xmlns:a16="http://schemas.microsoft.com/office/drawing/2014/main" id="{E638E4B0-4464-EE4F-BF0D-8216EB3415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79769" y="3123470"/>
            <a:ext cx="31931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en-US" altLang="zh-TW" sz="1400" dirty="0">
                <a:solidFill>
                  <a:srgbClr val="CC0000"/>
                </a:solidFill>
                <a:ea typeface="標楷體" panose="02010601000101010101" pitchFamily="2" charset="-120"/>
              </a:rPr>
              <a:t>✓</a:t>
            </a:r>
          </a:p>
        </p:txBody>
      </p:sp>
      <p:sp>
        <p:nvSpPr>
          <p:cNvPr id="5" name="AutoShape 5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B0AEE114-61C4-6647-A959-44A94FB475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27651" y="5423605"/>
            <a:ext cx="1535349" cy="343076"/>
          </a:xfrm>
          <a:prstGeom prst="actionButtonBlank">
            <a:avLst/>
          </a:prstGeom>
          <a:solidFill>
            <a:srgbClr val="99CC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0"/>
          <a:lstStyle>
            <a:lvl1pPr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r>
              <a:rPr lang="zh-TW" altLang="en-US" sz="2000" dirty="0">
                <a:ea typeface="標楷體" panose="02010601000101010101" pitchFamily="2" charset="-120"/>
              </a:rPr>
              <a:t>我的想法是</a:t>
            </a:r>
            <a:r>
              <a:rPr lang="en-US" altLang="zh-TW" sz="2000" dirty="0">
                <a:ea typeface="標楷體" panose="02010601000101010101" pitchFamily="2" charset="-120"/>
              </a:rPr>
              <a:t>…</a:t>
            </a:r>
            <a:endParaRPr lang="zh-TW" altLang="en-US" sz="2000" dirty="0">
              <a:ea typeface="標楷體" panose="02010601000101010101" pitchFamily="2" charset="-120"/>
            </a:endParaRPr>
          </a:p>
        </p:txBody>
      </p:sp>
      <p:sp>
        <p:nvSpPr>
          <p:cNvPr id="6" name="Text Box 17">
            <a:extLst>
              <a:ext uri="{FF2B5EF4-FFF2-40B4-BE49-F238E27FC236}">
                <a16:creationId xmlns:a16="http://schemas.microsoft.com/office/drawing/2014/main" id="{1822924E-8952-5347-B175-A6C5F298A5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55820" y="2815693"/>
            <a:ext cx="31931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en-US" altLang="zh-TW" sz="1400" dirty="0">
                <a:solidFill>
                  <a:srgbClr val="CC0000"/>
                </a:solidFill>
                <a:ea typeface="標楷體" panose="02010601000101010101" pitchFamily="2" charset="-120"/>
              </a:rPr>
              <a:t>✓</a:t>
            </a:r>
          </a:p>
        </p:txBody>
      </p:sp>
      <p:sp>
        <p:nvSpPr>
          <p:cNvPr id="7" name="Text Box 17">
            <a:extLst>
              <a:ext uri="{FF2B5EF4-FFF2-40B4-BE49-F238E27FC236}">
                <a16:creationId xmlns:a16="http://schemas.microsoft.com/office/drawing/2014/main" id="{6294261D-3E17-3845-90F6-25D1611197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4419600"/>
            <a:ext cx="31931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en-US" altLang="zh-TW" sz="1400" dirty="0">
                <a:solidFill>
                  <a:srgbClr val="CC0000"/>
                </a:solidFill>
                <a:ea typeface="標楷體" panose="02010601000101010101" pitchFamily="2" charset="-120"/>
              </a:rPr>
              <a:t>✓</a:t>
            </a:r>
          </a:p>
        </p:txBody>
      </p:sp>
      <p:sp>
        <p:nvSpPr>
          <p:cNvPr id="8" name="Text Box 17">
            <a:extLst>
              <a:ext uri="{FF2B5EF4-FFF2-40B4-BE49-F238E27FC236}">
                <a16:creationId xmlns:a16="http://schemas.microsoft.com/office/drawing/2014/main" id="{D630C42D-7A3A-B14C-B168-6F0AD07964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3493703"/>
            <a:ext cx="31931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en-US" altLang="zh-TW" sz="1400" dirty="0">
                <a:solidFill>
                  <a:srgbClr val="CC0000"/>
                </a:solidFill>
                <a:ea typeface="標楷體" panose="02010601000101010101" pitchFamily="2" charset="-120"/>
              </a:rPr>
              <a:t>✓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03FCD4FC-38B5-9C47-B99A-0BC1992353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3575" y="1269169"/>
            <a:ext cx="538850" cy="509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242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6" grpId="0"/>
      <p:bldP spid="7" grpId="0"/>
      <p:bldP spid="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162366"/>
            <a:ext cx="8378952" cy="818362"/>
          </a:xfrm>
        </p:spPr>
        <p:txBody>
          <a:bodyPr>
            <a:normAutofit fontScale="90000"/>
          </a:bodyPr>
          <a:lstStyle/>
          <a:p>
            <a:r>
              <a:rPr lang="en" altLang="zh-TW" dirty="0"/>
              <a:t>CPU</a:t>
            </a:r>
            <a:r>
              <a:rPr lang="zh-TW" altLang="en" dirty="0"/>
              <a:t>、</a:t>
            </a:r>
            <a:r>
              <a:rPr lang="zh-TW" altLang="en-US" dirty="0"/>
              <a:t>快取與主記憶體間的存取關係</a:t>
            </a:r>
            <a:endParaRPr kumimoji="1" lang="zh-TW" altLang="en-US" dirty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2067C492-A8E4-BC4E-8444-489553E13B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50" y="3810000"/>
            <a:ext cx="6134100" cy="2796212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FA9BCFA9-7DB6-F74E-888E-913126F24D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313972"/>
            <a:ext cx="3840726" cy="1759182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4614F60B-CFD5-A040-86DE-1BDDB2CFFA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5800" y="1575903"/>
            <a:ext cx="4191000" cy="1830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0521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記憶體階層</a:t>
            </a:r>
            <a:endParaRPr kumimoji="1"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730311C8-B8B5-F348-9C25-C256D423A621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672076" y="1412875"/>
            <a:ext cx="8034797" cy="4824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0460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92F26BCD-7622-C740-A54B-2FA056B111F2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612775" y="1706005"/>
            <a:ext cx="8153400" cy="4238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6965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D3AC4BA-DCA4-4945-BA98-DB46B837D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F8C89A0B-0EB1-2748-8900-9B3DADB85D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4000"/>
            <a:ext cx="9144000" cy="4531012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DA4836C4-42BF-DD42-9FB6-E941ABCB1B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3575" y="1269169"/>
            <a:ext cx="538850" cy="509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2695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2036373-0DD3-9F42-8FD9-8004E2B7D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4E9BC755-F94B-AA40-8AA5-E2CE2FA5BE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747" y="1981200"/>
            <a:ext cx="8688506" cy="3055800"/>
          </a:xfrm>
          <a:prstGeom prst="rect">
            <a:avLst/>
          </a:prstGeom>
        </p:spPr>
      </p:pic>
      <p:sp>
        <p:nvSpPr>
          <p:cNvPr id="4" name="Text Box 17">
            <a:extLst>
              <a:ext uri="{FF2B5EF4-FFF2-40B4-BE49-F238E27FC236}">
                <a16:creationId xmlns:a16="http://schemas.microsoft.com/office/drawing/2014/main" id="{63966664-2683-0349-841E-1A68378767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1149" y="5344777"/>
            <a:ext cx="661270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r>
              <a:rPr lang="en-US" altLang="zh-TW" sz="1400" dirty="0">
                <a:solidFill>
                  <a:srgbClr val="CC0000"/>
                </a:solidFill>
                <a:ea typeface="標楷體" panose="02010601000101010101" pitchFamily="2" charset="-120"/>
              </a:rPr>
              <a:t>✓</a:t>
            </a:r>
            <a:r>
              <a:rPr lang="zh-TW" altLang="en-US" sz="1400" dirty="0">
                <a:solidFill>
                  <a:srgbClr val="CC0000"/>
                </a:solidFill>
                <a:ea typeface="標楷體" panose="02010601000101010101" pitchFamily="2" charset="-120"/>
              </a:rPr>
              <a:t>查詢位於</a:t>
            </a:r>
            <a:r>
              <a:rPr lang="en-US" altLang="zh-TW" sz="1400" dirty="0">
                <a:solidFill>
                  <a:srgbClr val="CC0000"/>
                </a:solidFill>
                <a:ea typeface="標楷體" panose="02010601000101010101" pitchFamily="2" charset="-120"/>
              </a:rPr>
              <a:t>CPU</a:t>
            </a:r>
            <a:r>
              <a:rPr lang="zh-TW" altLang="en-US" sz="1400" dirty="0">
                <a:solidFill>
                  <a:srgbClr val="CC0000"/>
                </a:solidFill>
                <a:ea typeface="標楷體" panose="02010601000101010101" pitchFamily="2" charset="-120"/>
              </a:rPr>
              <a:t>外部的快取的作法，通常跟查電腦規格（主機板）的方法一樣。</a:t>
            </a:r>
            <a:endParaRPr lang="en-US" altLang="zh-TW" sz="1400" dirty="0">
              <a:solidFill>
                <a:srgbClr val="CC0000"/>
              </a:solidFill>
              <a:ea typeface="標楷體" panose="02010601000101010101" pitchFamily="2" charset="-120"/>
            </a:endParaRPr>
          </a:p>
        </p:txBody>
      </p:sp>
      <p:sp>
        <p:nvSpPr>
          <p:cNvPr id="5" name="AutoShape 5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FE336BF4-C439-6140-848C-3B3956D708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72400" y="5190888"/>
            <a:ext cx="914400" cy="343076"/>
          </a:xfrm>
          <a:prstGeom prst="actionButtonBlank">
            <a:avLst/>
          </a:prstGeom>
          <a:solidFill>
            <a:srgbClr val="99CC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0"/>
          <a:lstStyle>
            <a:lvl1pPr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r>
              <a:rPr lang="zh-TW" altLang="en-US" sz="2000" dirty="0">
                <a:ea typeface="標楷體" panose="02010601000101010101" pitchFamily="2" charset="-120"/>
              </a:rPr>
              <a:t>解</a:t>
            </a:r>
          </a:p>
        </p:txBody>
      </p:sp>
      <p:sp>
        <p:nvSpPr>
          <p:cNvPr id="6" name="Text Box 17">
            <a:extLst>
              <a:ext uri="{FF2B5EF4-FFF2-40B4-BE49-F238E27FC236}">
                <a16:creationId xmlns:a16="http://schemas.microsoft.com/office/drawing/2014/main" id="{85E55E21-1290-4249-8A6B-948B7F9155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5037000"/>
            <a:ext cx="518603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en-US" altLang="zh-TW" sz="1400" dirty="0">
                <a:solidFill>
                  <a:srgbClr val="CC0000"/>
                </a:solidFill>
                <a:ea typeface="標楷體" panose="02010601000101010101" pitchFamily="2" charset="-120"/>
              </a:rPr>
              <a:t>✓</a:t>
            </a:r>
            <a:r>
              <a:rPr lang="zh-TW" altLang="en-US" sz="1400" dirty="0">
                <a:solidFill>
                  <a:srgbClr val="CC0000"/>
                </a:solidFill>
                <a:ea typeface="標楷體" panose="02010601000101010101" pitchFamily="2" charset="-120"/>
              </a:rPr>
              <a:t>查詢位於</a:t>
            </a:r>
            <a:r>
              <a:rPr lang="en-US" altLang="zh-TW" sz="1400" dirty="0">
                <a:solidFill>
                  <a:srgbClr val="CC0000"/>
                </a:solidFill>
                <a:ea typeface="標楷體" panose="02010601000101010101" pitchFamily="2" charset="-120"/>
              </a:rPr>
              <a:t>CPU</a:t>
            </a:r>
            <a:r>
              <a:rPr lang="zh-TW" altLang="en-US" sz="1400" dirty="0">
                <a:solidFill>
                  <a:srgbClr val="CC0000"/>
                </a:solidFill>
                <a:ea typeface="標楷體" panose="02010601000101010101" pitchFamily="2" charset="-120"/>
              </a:rPr>
              <a:t>內部的快取的作法，通常跟查</a:t>
            </a:r>
            <a:r>
              <a:rPr lang="en-US" altLang="zh-TW" sz="1400" dirty="0">
                <a:solidFill>
                  <a:srgbClr val="CC0000"/>
                </a:solidFill>
                <a:ea typeface="標楷體" panose="02010601000101010101" pitchFamily="2" charset="-120"/>
              </a:rPr>
              <a:t>CPU</a:t>
            </a:r>
            <a:r>
              <a:rPr lang="zh-TW" altLang="en-US" sz="1400" dirty="0">
                <a:solidFill>
                  <a:srgbClr val="CC0000"/>
                </a:solidFill>
                <a:ea typeface="標楷體" panose="02010601000101010101" pitchFamily="2" charset="-120"/>
              </a:rPr>
              <a:t>方法一樣。</a:t>
            </a:r>
            <a:endParaRPr lang="en-US" altLang="zh-TW" sz="1400" dirty="0">
              <a:solidFill>
                <a:srgbClr val="CC0000"/>
              </a:solidFill>
              <a:ea typeface="標楷體" panose="02010601000101010101" pitchFamily="2" charset="-12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2ACE379D-6786-104E-B00F-0A8E0B41D8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3575" y="1269169"/>
            <a:ext cx="538850" cy="509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045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作業系統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1BA3D20-2B20-A543-A4F2-CBF925E9559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>
                <a:solidFill>
                  <a:srgbClr val="F62222"/>
                </a:solidFill>
              </a:rPr>
              <a:t>作業系統</a:t>
            </a:r>
            <a:r>
              <a:rPr lang="zh-TW" altLang="en-US" dirty="0"/>
              <a:t>（</a:t>
            </a:r>
            <a:r>
              <a:rPr lang="en" altLang="zh-TW" dirty="0"/>
              <a:t>Operating System</a:t>
            </a:r>
            <a:r>
              <a:rPr lang="zh-TW" altLang="en" dirty="0"/>
              <a:t>，</a:t>
            </a:r>
            <a:r>
              <a:rPr lang="en" altLang="zh-TW" dirty="0">
                <a:solidFill>
                  <a:srgbClr val="F62222"/>
                </a:solidFill>
              </a:rPr>
              <a:t>OS</a:t>
            </a:r>
            <a:r>
              <a:rPr lang="zh-TW" altLang="en" dirty="0"/>
              <a:t>）</a:t>
            </a:r>
            <a:r>
              <a:rPr lang="zh-TW" altLang="en-US" dirty="0"/>
              <a:t>是電腦的硬體和應用軟體之間的溝通橋樑</a:t>
            </a:r>
            <a:endParaRPr lang="en-US" altLang="zh-TW" dirty="0"/>
          </a:p>
          <a:p>
            <a:pPr lvl="1"/>
            <a:r>
              <a:rPr lang="zh-TW" altLang="en-US" dirty="0"/>
              <a:t>例如：核心程式（</a:t>
            </a:r>
            <a:r>
              <a:rPr lang="en" altLang="zh-TW" dirty="0"/>
              <a:t>Kernel</a:t>
            </a:r>
            <a:r>
              <a:rPr lang="zh-TW" altLang="en" dirty="0"/>
              <a:t>）</a:t>
            </a:r>
            <a:r>
              <a:rPr lang="zh-TW" altLang="en-US" dirty="0"/>
              <a:t>是電腦開機時最先被載入主記憶體的程式，負責控制所有的硬體與其他應用程式，以及分配軟硬體資源，直到關機為止。</a:t>
            </a:r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368706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作業系統的任務：電腦資源的管理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1BA3D20-2B20-A543-A4F2-CBF925E9559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/>
              <a:t>作業系統最主要的任務就是協調及控制各應用程式的運作，也就是</a:t>
            </a:r>
            <a:endParaRPr lang="en-US" altLang="zh-TW" dirty="0"/>
          </a:p>
          <a:p>
            <a:pPr lvl="1"/>
            <a:r>
              <a:rPr lang="zh-TW" altLang="en-US" dirty="0">
                <a:solidFill>
                  <a:srgbClr val="F62222"/>
                </a:solidFill>
              </a:rPr>
              <a:t>程序管理</a:t>
            </a:r>
            <a:endParaRPr lang="en-US" altLang="zh-TW" dirty="0">
              <a:solidFill>
                <a:srgbClr val="F62222"/>
              </a:solidFill>
            </a:endParaRPr>
          </a:p>
          <a:p>
            <a:pPr lvl="1"/>
            <a:r>
              <a:rPr lang="zh-TW" altLang="en-US" dirty="0">
                <a:solidFill>
                  <a:srgbClr val="F62222"/>
                </a:solidFill>
              </a:rPr>
              <a:t>記憶體分配</a:t>
            </a:r>
            <a:endParaRPr lang="en-US" altLang="zh-TW" dirty="0">
              <a:solidFill>
                <a:srgbClr val="F62222"/>
              </a:solidFill>
            </a:endParaRPr>
          </a:p>
          <a:p>
            <a:pPr lvl="1"/>
            <a:r>
              <a:rPr lang="zh-TW" altLang="en-US" dirty="0"/>
              <a:t>網路流量監控</a:t>
            </a:r>
            <a:endParaRPr lang="en-US" altLang="zh-TW" dirty="0"/>
          </a:p>
          <a:p>
            <a:pPr lvl="1"/>
            <a:r>
              <a:rPr lang="zh-TW" altLang="en-US" dirty="0"/>
              <a:t>檔案管理</a:t>
            </a:r>
            <a:endParaRPr lang="en-US" altLang="zh-TW" dirty="0"/>
          </a:p>
          <a:p>
            <a:pPr lvl="1"/>
            <a:r>
              <a:rPr lang="en" altLang="zh-TW" dirty="0"/>
              <a:t>I/O</a:t>
            </a:r>
            <a:r>
              <a:rPr lang="zh-TW" altLang="en-US" dirty="0"/>
              <a:t>管理</a:t>
            </a:r>
          </a:p>
          <a:p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D52111A-8557-7F4A-891B-4229C59B5D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6200" y="2432167"/>
            <a:ext cx="4745845" cy="4247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485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常見的作業系統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14DDDB28-94A0-A247-9294-C9E5FDC0F346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612775" y="2208211"/>
            <a:ext cx="8153400" cy="3233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4848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6-2</a:t>
            </a:r>
            <a:r>
              <a:rPr lang="zh-TW" altLang="en-US" dirty="0"/>
              <a:t>　資源分配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1BA3D20-2B20-A543-A4F2-CBF925E9559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/>
              <a:t>購買電腦時，往往會在價格及效能兩者之間左右為難，常被列為考慮的重點：</a:t>
            </a:r>
            <a:r>
              <a:rPr lang="en" altLang="zh-TW" dirty="0"/>
              <a:t> </a:t>
            </a:r>
          </a:p>
          <a:p>
            <a:pPr lvl="1"/>
            <a:r>
              <a:rPr lang="en" altLang="zh-TW" dirty="0">
                <a:solidFill>
                  <a:srgbClr val="F62222"/>
                </a:solidFill>
              </a:rPr>
              <a:t>CPU</a:t>
            </a:r>
            <a:endParaRPr lang="en-US" altLang="zh-TW" dirty="0">
              <a:solidFill>
                <a:srgbClr val="F62222"/>
              </a:solidFill>
            </a:endParaRPr>
          </a:p>
          <a:p>
            <a:pPr lvl="1"/>
            <a:r>
              <a:rPr lang="zh-TW" altLang="en-US" dirty="0">
                <a:solidFill>
                  <a:srgbClr val="F62222"/>
                </a:solidFill>
              </a:rPr>
              <a:t>記憶體</a:t>
            </a:r>
            <a:endParaRPr lang="en-US" altLang="zh-TW" dirty="0">
              <a:solidFill>
                <a:srgbClr val="F62222"/>
              </a:solidFill>
            </a:endParaRPr>
          </a:p>
          <a:p>
            <a:pPr lvl="1"/>
            <a:r>
              <a:rPr lang="zh-TW" altLang="en-US" dirty="0">
                <a:solidFill>
                  <a:srgbClr val="F62222"/>
                </a:solidFill>
              </a:rPr>
              <a:t>硬碟</a:t>
            </a:r>
          </a:p>
          <a:p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A38BB47-F810-2542-AD24-27DB9B7CD7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2514600"/>
            <a:ext cx="6406307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0384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程序管理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1BA3D20-2B20-A543-A4F2-CBF925E9559B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612648" y="1295400"/>
            <a:ext cx="8153400" cy="4824536"/>
          </a:xfrm>
        </p:spPr>
        <p:txBody>
          <a:bodyPr/>
          <a:lstStyle/>
          <a:p>
            <a:r>
              <a:rPr lang="zh-TW" altLang="en-US" dirty="0">
                <a:solidFill>
                  <a:srgbClr val="FF0000"/>
                </a:solidFill>
              </a:rPr>
              <a:t>程序</a:t>
            </a:r>
            <a:r>
              <a:rPr lang="zh-TW" altLang="en-US" dirty="0"/>
              <a:t>是指目前正在執行的程式</a:t>
            </a:r>
            <a:endParaRPr lang="en-US" altLang="zh-TW" dirty="0"/>
          </a:p>
          <a:p>
            <a:pPr lvl="1"/>
            <a:r>
              <a:rPr lang="zh-TW" altLang="en-US" dirty="0"/>
              <a:t>管理各程序的執行順序</a:t>
            </a:r>
            <a:endParaRPr lang="en-US" altLang="zh-TW" dirty="0"/>
          </a:p>
          <a:p>
            <a:pPr lvl="1"/>
            <a:r>
              <a:rPr lang="zh-TW" altLang="en-US" dirty="0"/>
              <a:t>決定分配記憶體容量</a:t>
            </a:r>
          </a:p>
          <a:p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AB8BC05-F4E0-5442-B650-CEE0B0221B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2947527"/>
            <a:ext cx="7696200" cy="3910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5881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6-1</a:t>
            </a:r>
            <a:r>
              <a:rPr lang="zh-TW" altLang="en-US" dirty="0"/>
              <a:t>　系統平台的概念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1BA3D20-2B20-A543-A4F2-CBF925E9559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>
                <a:solidFill>
                  <a:srgbClr val="FF0000"/>
                </a:solidFill>
              </a:rPr>
              <a:t>可儲存程式</a:t>
            </a:r>
            <a:r>
              <a:rPr lang="zh-TW" altLang="en-US" dirty="0"/>
              <a:t>電腦（</a:t>
            </a:r>
            <a:r>
              <a:rPr lang="en" altLang="zh-TW" dirty="0"/>
              <a:t>Stored</a:t>
            </a:r>
            <a:r>
              <a:rPr lang="zh-TW" altLang="en-US" dirty="0"/>
              <a:t> </a:t>
            </a:r>
            <a:r>
              <a:rPr lang="en" altLang="zh-TW" dirty="0"/>
              <a:t>Program Computer</a:t>
            </a:r>
            <a:r>
              <a:rPr lang="zh-TW" altLang="en" dirty="0"/>
              <a:t>）</a:t>
            </a:r>
            <a:r>
              <a:rPr lang="zh-TW" altLang="en-US" dirty="0"/>
              <a:t>的架構，把即將被執行的程式放在記憶體中、要執行時再去記憶體中讀取出來</a:t>
            </a:r>
          </a:p>
          <a:p>
            <a:r>
              <a:rPr lang="zh-TW" altLang="en-US" dirty="0"/>
              <a:t>把控制及算術邏輯單元整合於一個晶片中，稱為</a:t>
            </a:r>
            <a:r>
              <a:rPr lang="zh-TW" altLang="en-US" dirty="0">
                <a:solidFill>
                  <a:srgbClr val="FF0000"/>
                </a:solidFill>
              </a:rPr>
              <a:t>微處理器</a:t>
            </a:r>
            <a:r>
              <a:rPr lang="zh-TW" altLang="en-US" dirty="0"/>
              <a:t>（</a:t>
            </a:r>
            <a:r>
              <a:rPr lang="en" altLang="zh-TW" dirty="0"/>
              <a:t>Microprocessor</a:t>
            </a:r>
            <a:r>
              <a:rPr lang="zh-TW" altLang="en" dirty="0"/>
              <a:t>）</a:t>
            </a:r>
            <a:endParaRPr lang="en-US" altLang="zh-TW" dirty="0"/>
          </a:p>
          <a:p>
            <a:r>
              <a:rPr lang="zh-TW" altLang="en-US" dirty="0">
                <a:solidFill>
                  <a:srgbClr val="FF0000"/>
                </a:solidFill>
              </a:rPr>
              <a:t>中央處理器</a:t>
            </a:r>
            <a:r>
              <a:rPr lang="zh-TW" altLang="en-US" dirty="0"/>
              <a:t>（</a:t>
            </a:r>
            <a:r>
              <a:rPr lang="en" altLang="zh-TW" dirty="0"/>
              <a:t>Central Processing</a:t>
            </a:r>
            <a:r>
              <a:rPr lang="zh-TW" altLang="en-US" dirty="0"/>
              <a:t> </a:t>
            </a:r>
            <a:r>
              <a:rPr lang="en" altLang="zh-TW" dirty="0"/>
              <a:t>Unit</a:t>
            </a:r>
            <a:r>
              <a:rPr lang="zh-TW" altLang="en" dirty="0"/>
              <a:t>，</a:t>
            </a:r>
            <a:r>
              <a:rPr lang="en" altLang="zh-TW" dirty="0">
                <a:solidFill>
                  <a:srgbClr val="FF0000"/>
                </a:solidFill>
              </a:rPr>
              <a:t>CPU</a:t>
            </a:r>
            <a:r>
              <a:rPr lang="zh-TW" altLang="en" dirty="0"/>
              <a:t>）</a:t>
            </a:r>
            <a:r>
              <a:rPr lang="zh-TW" altLang="en-US" dirty="0"/>
              <a:t>除了控制及算術邏輯單元外，還包含部份的記憶單元</a:t>
            </a:r>
          </a:p>
          <a:p>
            <a:endParaRPr lang="en" altLang="zh-TW" dirty="0"/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316884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" altLang="zh-TW" dirty="0"/>
              <a:t>CPU</a:t>
            </a:r>
            <a:r>
              <a:rPr lang="zh-TW" altLang="en-US" dirty="0"/>
              <a:t>及</a:t>
            </a:r>
            <a:r>
              <a:rPr lang="en" altLang="zh-TW" dirty="0"/>
              <a:t>GPU</a:t>
            </a:r>
            <a:r>
              <a:rPr lang="zh-TW" altLang="en-US" dirty="0"/>
              <a:t>負載</a:t>
            </a:r>
            <a:r>
              <a:rPr lang="en-US" altLang="zh-TW" dirty="0"/>
              <a:t>(1/2)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1BA3D20-2B20-A543-A4F2-CBF925E9559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/>
              <a:t>處理器（</a:t>
            </a:r>
            <a:r>
              <a:rPr lang="en" altLang="zh-TW" dirty="0"/>
              <a:t>CPU</a:t>
            </a:r>
            <a:r>
              <a:rPr lang="zh-TW" altLang="en-US" dirty="0"/>
              <a:t>及</a:t>
            </a:r>
            <a:r>
              <a:rPr lang="en" altLang="zh-TW" dirty="0"/>
              <a:t>GPU</a:t>
            </a:r>
            <a:r>
              <a:rPr lang="zh-TW" altLang="en" dirty="0"/>
              <a:t>）</a:t>
            </a:r>
            <a:r>
              <a:rPr lang="zh-TW" altLang="en-US" dirty="0"/>
              <a:t>的負擔最好保持在輕負載（如</a:t>
            </a:r>
            <a:r>
              <a:rPr lang="en-US" altLang="zh-TW" dirty="0"/>
              <a:t>40%</a:t>
            </a:r>
            <a:r>
              <a:rPr lang="zh-TW" altLang="en-US" dirty="0"/>
              <a:t>）到重負載（如</a:t>
            </a:r>
            <a:r>
              <a:rPr lang="en-US" altLang="zh-TW" dirty="0"/>
              <a:t>90%</a:t>
            </a:r>
            <a:r>
              <a:rPr lang="zh-TW" altLang="en-US" dirty="0"/>
              <a:t>）之間</a:t>
            </a:r>
            <a:endParaRPr lang="en" altLang="zh-TW" dirty="0"/>
          </a:p>
          <a:p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E49680CA-21D7-6F41-993A-4D11A928FB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395556"/>
            <a:ext cx="7467600" cy="4299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1654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TW" dirty="0"/>
              <a:t>CPU</a:t>
            </a:r>
            <a:r>
              <a:rPr lang="zh-TW" altLang="en-US" dirty="0"/>
              <a:t>及</a:t>
            </a:r>
            <a:r>
              <a:rPr lang="en" altLang="zh-TW" dirty="0"/>
              <a:t>GPU</a:t>
            </a:r>
            <a:r>
              <a:rPr lang="zh-TW" altLang="en-US" dirty="0"/>
              <a:t>負載</a:t>
            </a:r>
            <a:r>
              <a:rPr lang="en-US" altLang="zh-TW" dirty="0"/>
              <a:t>(2/2)</a:t>
            </a:r>
            <a:endParaRPr kumimoji="1"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9A7B71C0-60E7-4D4B-B507-D0AD31D62EF8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612775" y="1580242"/>
            <a:ext cx="8153400" cy="4489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0712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記憶體分配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1BA3D20-2B20-A543-A4F2-CBF925E9559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/>
              <a:t>作業系統管理電腦的主記憶體，觀察電腦中所有主記憶體容量及目前使用情形</a:t>
            </a:r>
          </a:p>
          <a:p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0A6E269-D5CE-554A-8F4E-A7B4D8F769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577" y="2590800"/>
            <a:ext cx="7797823" cy="4114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0614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網路流量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1BA3D20-2B20-A543-A4F2-CBF925E9559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/>
              <a:t>觀察當下的網路傳送及接收速率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55F4327-B341-1A4D-A4B7-69CC4936AE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457502"/>
            <a:ext cx="7980525" cy="4181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2231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F8D2B093-EC81-7D4A-9200-E822735EC937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568630" y="1412875"/>
            <a:ext cx="6241690" cy="4824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4523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電腦效能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1BA3D20-2B20-A543-A4F2-CBF925E9559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/>
              <a:t>「良好」的電腦效能主要是指</a:t>
            </a:r>
            <a:endParaRPr lang="en-US" altLang="zh-TW" dirty="0"/>
          </a:p>
          <a:p>
            <a:r>
              <a:rPr lang="zh-TW" altLang="en-US" dirty="0"/>
              <a:t>快速的反應時間（</a:t>
            </a:r>
            <a:r>
              <a:rPr lang="en" altLang="zh-TW" dirty="0"/>
              <a:t>Response Time</a:t>
            </a:r>
            <a:r>
              <a:rPr lang="zh-TW" altLang="en" dirty="0"/>
              <a:t>），</a:t>
            </a:r>
            <a:r>
              <a:rPr lang="zh-TW" altLang="en-US" dirty="0"/>
              <a:t>也就是完成一件工作所需的</a:t>
            </a:r>
            <a:r>
              <a:rPr lang="zh-TW" altLang="en-US" dirty="0">
                <a:solidFill>
                  <a:srgbClr val="FF0000"/>
                </a:solidFill>
              </a:rPr>
              <a:t>時間短</a:t>
            </a:r>
            <a:endParaRPr lang="en-US" altLang="zh-TW" dirty="0">
              <a:solidFill>
                <a:srgbClr val="FF0000"/>
              </a:solidFill>
            </a:endParaRPr>
          </a:p>
          <a:p>
            <a:r>
              <a:rPr lang="zh-TW" altLang="en-US" dirty="0"/>
              <a:t>高產出量（</a:t>
            </a:r>
            <a:r>
              <a:rPr lang="en" altLang="zh-TW" dirty="0"/>
              <a:t>Throughput</a:t>
            </a:r>
            <a:r>
              <a:rPr lang="zh-TW" altLang="en" dirty="0"/>
              <a:t>），</a:t>
            </a:r>
            <a:r>
              <a:rPr lang="zh-TW" altLang="en-US" dirty="0"/>
              <a:t>也就是指定時間內完成的</a:t>
            </a:r>
            <a:r>
              <a:rPr lang="zh-TW" altLang="en-US" dirty="0">
                <a:solidFill>
                  <a:srgbClr val="FF0000"/>
                </a:solidFill>
              </a:rPr>
              <a:t>工作量多</a:t>
            </a:r>
          </a:p>
          <a:p>
            <a:r>
              <a:rPr lang="zh-TW" altLang="en-US" dirty="0">
                <a:solidFill>
                  <a:srgbClr val="0432FF"/>
                </a:solidFill>
              </a:rPr>
              <a:t>什麼因素會影響電腦的速度？</a:t>
            </a:r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6983797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929B323-B3D3-5F4F-8F31-3E59A27708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6-3</a:t>
            </a:r>
            <a:r>
              <a:rPr lang="zh-TW" altLang="en-US" dirty="0"/>
              <a:t>　工作排程</a:t>
            </a:r>
            <a:endParaRPr kumimoji="1" lang="zh-TW" alt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6E63B76B-26DC-3449-ADF5-C23C229E04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6400"/>
            <a:ext cx="9144000" cy="4579495"/>
          </a:xfrm>
          <a:prstGeom prst="rect">
            <a:avLst/>
          </a:prstGeom>
        </p:spPr>
      </p:pic>
      <p:sp>
        <p:nvSpPr>
          <p:cNvPr id="4" name="Text Box 17">
            <a:extLst>
              <a:ext uri="{FF2B5EF4-FFF2-40B4-BE49-F238E27FC236}">
                <a16:creationId xmlns:a16="http://schemas.microsoft.com/office/drawing/2014/main" id="{0AF4B7A8-D1BD-754A-B80C-DFAD2BFCF7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0282" y="3810000"/>
            <a:ext cx="31931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en-US" altLang="zh-TW" sz="1400" dirty="0">
                <a:solidFill>
                  <a:srgbClr val="CC0000"/>
                </a:solidFill>
                <a:ea typeface="標楷體" panose="02010601000101010101" pitchFamily="2" charset="-120"/>
              </a:rPr>
              <a:t>✓</a:t>
            </a:r>
          </a:p>
        </p:txBody>
      </p:sp>
      <p:sp>
        <p:nvSpPr>
          <p:cNvPr id="5" name="AutoShape 5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E7567204-F855-7048-BDE0-45E5DE77E3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0" y="6084357"/>
            <a:ext cx="304800" cy="343076"/>
          </a:xfrm>
          <a:prstGeom prst="actionButtonBlank">
            <a:avLst/>
          </a:prstGeom>
          <a:solidFill>
            <a:srgbClr val="99CC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0"/>
          <a:lstStyle>
            <a:lvl1pPr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r>
              <a:rPr lang="zh-TW" altLang="en-US" sz="2000" dirty="0">
                <a:ea typeface="標楷體" panose="02010601000101010101" pitchFamily="2" charset="-120"/>
              </a:rPr>
              <a:t>解</a:t>
            </a:r>
          </a:p>
        </p:txBody>
      </p:sp>
      <p:sp>
        <p:nvSpPr>
          <p:cNvPr id="6" name="Text Box 17">
            <a:extLst>
              <a:ext uri="{FF2B5EF4-FFF2-40B4-BE49-F238E27FC236}">
                <a16:creationId xmlns:a16="http://schemas.microsoft.com/office/drawing/2014/main" id="{436815BE-6662-7D4A-AA7D-CD212559CC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9877" y="4433664"/>
            <a:ext cx="31931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en-US" altLang="zh-TW" sz="1400" dirty="0">
                <a:solidFill>
                  <a:srgbClr val="CC0000"/>
                </a:solidFill>
                <a:ea typeface="標楷體" panose="02010601000101010101" pitchFamily="2" charset="-120"/>
              </a:rPr>
              <a:t>✓</a:t>
            </a:r>
          </a:p>
        </p:txBody>
      </p:sp>
      <p:sp>
        <p:nvSpPr>
          <p:cNvPr id="7" name="Text Box 17">
            <a:extLst>
              <a:ext uri="{FF2B5EF4-FFF2-40B4-BE49-F238E27FC236}">
                <a16:creationId xmlns:a16="http://schemas.microsoft.com/office/drawing/2014/main" id="{99D16811-AE06-3244-8F17-8B5DD2A85D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4637" y="4773325"/>
            <a:ext cx="31931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en-US" altLang="zh-TW" sz="1400" dirty="0">
                <a:solidFill>
                  <a:srgbClr val="CC0000"/>
                </a:solidFill>
                <a:ea typeface="標楷體" panose="02010601000101010101" pitchFamily="2" charset="-120"/>
              </a:rPr>
              <a:t>✓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CC4EE553-2003-114B-9A3B-92ACD49478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3575" y="1269169"/>
            <a:ext cx="538850" cy="509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214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6" grpId="0"/>
      <p:bldP spid="7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6-3</a:t>
            </a:r>
            <a:r>
              <a:rPr lang="zh-TW" altLang="en-US" dirty="0"/>
              <a:t>　工作排程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1BA3D20-2B20-A543-A4F2-CBF925E9559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>
                <a:solidFill>
                  <a:srgbClr val="F62222"/>
                </a:solidFill>
              </a:rPr>
              <a:t>程序</a:t>
            </a:r>
            <a:r>
              <a:rPr lang="zh-TW" altLang="en-US" dirty="0"/>
              <a:t>是指正在執行中的軟體</a:t>
            </a:r>
            <a:r>
              <a:rPr lang="en-US" altLang="zh-TW" dirty="0"/>
              <a:t>(</a:t>
            </a:r>
            <a:r>
              <a:rPr lang="zh-TW" altLang="en-US" dirty="0"/>
              <a:t>程式</a:t>
            </a:r>
            <a:r>
              <a:rPr lang="en-US" altLang="zh-TW" dirty="0"/>
              <a:t>)</a:t>
            </a:r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9E500AD-2E4E-7E40-9E5F-8A98328CD4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4200" y="2267085"/>
            <a:ext cx="5641848" cy="4253356"/>
          </a:xfrm>
          <a:prstGeom prst="rect">
            <a:avLst/>
          </a:prstGeom>
        </p:spPr>
      </p:pic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7AC6463D-DEB2-1E47-A894-6AB7CD449F22}"/>
              </a:ext>
            </a:extLst>
          </p:cNvPr>
          <p:cNvSpPr txBox="1">
            <a:spLocks/>
          </p:cNvSpPr>
          <p:nvPr/>
        </p:nvSpPr>
        <p:spPr>
          <a:xfrm>
            <a:off x="612648" y="1981495"/>
            <a:ext cx="2359152" cy="4824536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just" rtl="0" eaLnBrk="1" latinLnBrk="0" hangingPunct="1">
              <a:spcBef>
                <a:spcPts val="300"/>
              </a:spcBef>
              <a:spcAft>
                <a:spcPts val="600"/>
              </a:spcAft>
              <a:buClr>
                <a:schemeClr val="accent2"/>
              </a:buClr>
              <a:buSzPct val="60000"/>
              <a:buFont typeface="Wingdings"/>
              <a:buChar char=""/>
              <a:defRPr kumimoji="0" sz="3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just" rtl="0" eaLnBrk="1" latinLnBrk="0" hangingPunct="1">
              <a:spcBef>
                <a:spcPts val="300"/>
              </a:spcBef>
              <a:spcAft>
                <a:spcPts val="600"/>
              </a:spcAft>
              <a:buClr>
                <a:schemeClr val="accent1"/>
              </a:buClr>
              <a:buSzPct val="70000"/>
              <a:buFont typeface="Wingdings 2"/>
              <a:buChar char=""/>
              <a:defRPr kumimoji="0"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just" rtl="0" eaLnBrk="1" latinLnBrk="0" hangingPunct="1">
              <a:spcBef>
                <a:spcPts val="300"/>
              </a:spcBef>
              <a:spcAft>
                <a:spcPts val="600"/>
              </a:spcAft>
              <a:buClr>
                <a:schemeClr val="accent2"/>
              </a:buClr>
              <a:buSzPct val="75000"/>
              <a:buFont typeface="Wingdings"/>
              <a:buChar char=""/>
              <a:defRPr kumimoji="0"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just" rtl="0" eaLnBrk="1" latinLnBrk="0" hangingPunct="1">
              <a:spcBef>
                <a:spcPts val="300"/>
              </a:spcBef>
              <a:spcAft>
                <a:spcPts val="600"/>
              </a:spcAft>
              <a:buClr>
                <a:schemeClr val="accent3"/>
              </a:buClr>
              <a:buSzPct val="75000"/>
              <a:buFont typeface="Wingdings"/>
              <a:buChar char=""/>
              <a:defRPr kumimoji="0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just" rtl="0" eaLnBrk="1" latinLnBrk="0" hangingPunct="1">
              <a:spcBef>
                <a:spcPts val="300"/>
              </a:spcBef>
              <a:spcAft>
                <a:spcPts val="600"/>
              </a:spcAft>
              <a:buClr>
                <a:schemeClr val="accent4"/>
              </a:buClr>
              <a:buSzPct val="65000"/>
              <a:buFont typeface="Wingdings"/>
              <a:buChar char=""/>
              <a:defRPr kumimoji="0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zh-TW" altLang="en-US" dirty="0"/>
              <a:t>軟體執行時可能分為</a:t>
            </a:r>
            <a:r>
              <a:rPr lang="zh-TW" altLang="en-US" dirty="0">
                <a:solidFill>
                  <a:srgbClr val="F62222"/>
                </a:solidFill>
              </a:rPr>
              <a:t>數個程序</a:t>
            </a:r>
            <a:endParaRPr lang="en-US" altLang="zh-TW" dirty="0">
              <a:solidFill>
                <a:srgbClr val="F62222"/>
              </a:solidFill>
            </a:endParaRPr>
          </a:p>
          <a:p>
            <a:pPr lvl="1"/>
            <a:r>
              <a:rPr lang="zh-TW" altLang="en-US" dirty="0"/>
              <a:t>例如：打開一個瀏覽器視窗，可能就有幾個程序在執行</a:t>
            </a:r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4263004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工作排程的概念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1BA3D20-2B20-A543-A4F2-CBF925E9559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/>
              <a:t>將硬碟中的「軟體」載入空間有限的主記憶體時，可能要競爭；主記憶體中的「程序」等著進入</a:t>
            </a:r>
            <a:r>
              <a:rPr lang="en" altLang="zh-TW" dirty="0"/>
              <a:t>CPU</a:t>
            </a:r>
            <a:r>
              <a:rPr lang="zh-TW" altLang="en-US" dirty="0"/>
              <a:t>執行時，也需要競爭。</a:t>
            </a:r>
          </a:p>
          <a:p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52C8064-EC66-2E46-8EB7-B416796CA8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57600"/>
            <a:ext cx="9144000" cy="1841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8745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" altLang="zh-TW" dirty="0"/>
              <a:t>CPU</a:t>
            </a:r>
            <a:r>
              <a:rPr lang="zh-TW" altLang="en-US" dirty="0"/>
              <a:t>的工作排程演算法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1BA3D20-2B20-A543-A4F2-CBF925E9559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zh-TW" altLang="en-US" dirty="0"/>
              <a:t>作業系統進行工作排程所考量的要素</a:t>
            </a:r>
          </a:p>
          <a:p>
            <a:pPr lvl="1"/>
            <a:r>
              <a:rPr lang="en" altLang="zh-TW" dirty="0"/>
              <a:t>CPU</a:t>
            </a:r>
            <a:r>
              <a:rPr lang="zh-TW" altLang="en-US" dirty="0"/>
              <a:t>使用率</a:t>
            </a:r>
          </a:p>
          <a:p>
            <a:pPr lvl="1"/>
            <a:r>
              <a:rPr lang="zh-TW" altLang="en-US" dirty="0"/>
              <a:t>工作完成量</a:t>
            </a:r>
          </a:p>
          <a:p>
            <a:pPr lvl="1"/>
            <a:r>
              <a:rPr lang="zh-TW" altLang="en-US" dirty="0"/>
              <a:t>完工時間</a:t>
            </a:r>
          </a:p>
          <a:p>
            <a:pPr lvl="1"/>
            <a:r>
              <a:rPr lang="zh-TW" altLang="en-US" dirty="0"/>
              <a:t>等待時間</a:t>
            </a:r>
          </a:p>
          <a:p>
            <a:r>
              <a:rPr lang="en" altLang="zh-TW" dirty="0"/>
              <a:t>CPU</a:t>
            </a:r>
            <a:r>
              <a:rPr lang="zh-TW" altLang="en-US" dirty="0"/>
              <a:t>工作排程演算法</a:t>
            </a:r>
            <a:endParaRPr lang="en-US" altLang="zh-TW" dirty="0"/>
          </a:p>
          <a:p>
            <a:pPr lvl="1"/>
            <a:r>
              <a:rPr lang="zh-TW" altLang="en-US" dirty="0"/>
              <a:t>先到先執行</a:t>
            </a:r>
            <a:endParaRPr lang="en-US" altLang="zh-TW" dirty="0"/>
          </a:p>
          <a:p>
            <a:pPr lvl="1"/>
            <a:r>
              <a:rPr lang="zh-TW" altLang="en-US" dirty="0"/>
              <a:t>最短工作優先</a:t>
            </a:r>
            <a:endParaRPr lang="en-US" altLang="zh-TW" dirty="0"/>
          </a:p>
          <a:p>
            <a:pPr lvl="1"/>
            <a:r>
              <a:rPr lang="zh-TW" altLang="en-US" dirty="0"/>
              <a:t>優先權排程</a:t>
            </a:r>
          </a:p>
          <a:p>
            <a:endParaRPr lang="zh-TW" altLang="en-US" dirty="0"/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208574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電腦的組成</a:t>
            </a:r>
            <a:endParaRPr kumimoji="1"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A5CBF6E9-26F1-1142-A4A0-78E5637D7610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612775" y="2156174"/>
            <a:ext cx="8153400" cy="3337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89018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先到先執行排程演算法</a:t>
            </a:r>
            <a:r>
              <a:rPr lang="en-US" altLang="zh-TW" dirty="0"/>
              <a:t>(1/4)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1BA3D20-2B20-A543-A4F2-CBF925E9559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>
                <a:solidFill>
                  <a:srgbClr val="FF0000"/>
                </a:solidFill>
              </a:rPr>
              <a:t>先到先執行</a:t>
            </a:r>
            <a:r>
              <a:rPr lang="zh-TW" altLang="en-US" dirty="0"/>
              <a:t>排程</a:t>
            </a:r>
            <a:endParaRPr lang="en-US" altLang="zh-TW" dirty="0"/>
          </a:p>
          <a:p>
            <a:pPr lvl="1"/>
            <a:r>
              <a:rPr lang="zh-TW" altLang="en-US" dirty="0"/>
              <a:t>最早進到等待佇列的程序，就最先進入</a:t>
            </a:r>
            <a:r>
              <a:rPr lang="en" altLang="zh-TW" dirty="0"/>
              <a:t>CPU</a:t>
            </a:r>
            <a:r>
              <a:rPr lang="zh-TW" altLang="en-US" dirty="0"/>
              <a:t>執行，不考慮其執行時間長</a:t>
            </a:r>
            <a:endParaRPr lang="en-US" altLang="zh-TW" dirty="0"/>
          </a:p>
          <a:p>
            <a:pPr lvl="1"/>
            <a:r>
              <a:rPr lang="zh-TW" altLang="en-US" dirty="0"/>
              <a:t>排隊購票時，先到先買，不管買幾張、買全票或優待票等因素</a:t>
            </a:r>
          </a:p>
          <a:p>
            <a:pPr lvl="1"/>
            <a:endParaRPr lang="zh-TW" altLang="en-US" dirty="0"/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8136021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A4E8774-92D4-0D49-B1CE-9C38816EA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先到先執行排程演算法</a:t>
            </a:r>
            <a:r>
              <a:rPr lang="en-US" altLang="zh-TW" dirty="0"/>
              <a:t>(2/4)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D03DDFE-7363-904C-8BDA-85A301781C21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/>
              <a:t>根據</a:t>
            </a:r>
            <a:r>
              <a:rPr lang="en" altLang="zh-TW" dirty="0"/>
              <a:t>FCFS</a:t>
            </a:r>
            <a:r>
              <a:rPr lang="zh-TW" altLang="en-US" dirty="0"/>
              <a:t>演算法，我們以甘特圖表示各個程序執行的時段</a:t>
            </a:r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1C940CD9-B356-004B-AD12-66162EB293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7252" y="2438400"/>
            <a:ext cx="5451348" cy="1894709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DBAE31BD-51DB-424F-824A-E530AF86AD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4341576"/>
            <a:ext cx="6034032" cy="2327784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51DF8854-2536-FD41-BAB4-40D26ACA8E15}"/>
              </a:ext>
            </a:extLst>
          </p:cNvPr>
          <p:cNvSpPr txBox="1"/>
          <p:nvPr/>
        </p:nvSpPr>
        <p:spPr>
          <a:xfrm>
            <a:off x="3200400" y="5260558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20</a:t>
            </a:r>
            <a:endParaRPr kumimoji="1" lang="zh-TW" alt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1E88247D-BA2A-6441-A774-0ECF2AEE45E3}"/>
              </a:ext>
            </a:extLst>
          </p:cNvPr>
          <p:cNvSpPr txBox="1"/>
          <p:nvPr/>
        </p:nvSpPr>
        <p:spPr>
          <a:xfrm>
            <a:off x="5306833" y="4989401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4</a:t>
            </a:r>
            <a:endParaRPr kumimoji="1" lang="zh-TW" altLang="en-US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300AC4BF-0A05-C34F-9B9A-2BB241FEAE30}"/>
              </a:ext>
            </a:extLst>
          </p:cNvPr>
          <p:cNvSpPr txBox="1"/>
          <p:nvPr/>
        </p:nvSpPr>
        <p:spPr>
          <a:xfrm>
            <a:off x="6203832" y="4731212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5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3819955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C6BD33E-4627-6942-8C46-D017A528D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先到先執行排程演算法</a:t>
            </a:r>
            <a:r>
              <a:rPr lang="en-US" altLang="zh-TW" dirty="0"/>
              <a:t>(3/4)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FB215FD-72CD-F546-8651-13F7BD4424A5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610694" y="1295400"/>
            <a:ext cx="8153400" cy="4824536"/>
          </a:xfrm>
        </p:spPr>
        <p:txBody>
          <a:bodyPr/>
          <a:lstStyle/>
          <a:p>
            <a:r>
              <a:rPr lang="zh-TW" altLang="en-US" dirty="0"/>
              <a:t>程序</a:t>
            </a:r>
            <a:r>
              <a:rPr lang="en" altLang="zh-TW" dirty="0"/>
              <a:t>A</a:t>
            </a:r>
            <a:r>
              <a:rPr lang="zh-TW" altLang="en-US" dirty="0"/>
              <a:t>的等待時間為</a:t>
            </a:r>
            <a:r>
              <a:rPr lang="en-US" altLang="zh-TW" dirty="0">
                <a:solidFill>
                  <a:srgbClr val="FF0000"/>
                </a:solidFill>
              </a:rPr>
              <a:t>0</a:t>
            </a:r>
            <a:endParaRPr lang="en-US" altLang="zh-TW" dirty="0"/>
          </a:p>
          <a:p>
            <a:r>
              <a:rPr lang="zh-TW" altLang="en-US" dirty="0"/>
              <a:t>程序</a:t>
            </a:r>
            <a:r>
              <a:rPr lang="en" altLang="zh-TW" dirty="0"/>
              <a:t>B</a:t>
            </a:r>
            <a:r>
              <a:rPr lang="zh-TW" altLang="en-US" dirty="0"/>
              <a:t>的等待時間為</a:t>
            </a:r>
            <a:r>
              <a:rPr lang="en-US" altLang="zh-TW" dirty="0">
                <a:solidFill>
                  <a:srgbClr val="FF0000"/>
                </a:solidFill>
              </a:rPr>
              <a:t>20</a:t>
            </a:r>
            <a:endParaRPr lang="en-US" altLang="zh-TW" dirty="0"/>
          </a:p>
          <a:p>
            <a:r>
              <a:rPr lang="zh-TW" altLang="en-US" dirty="0"/>
              <a:t>程序</a:t>
            </a:r>
            <a:r>
              <a:rPr lang="en" altLang="zh-TW" dirty="0"/>
              <a:t>C</a:t>
            </a:r>
            <a:r>
              <a:rPr lang="zh-TW" altLang="en-US" dirty="0"/>
              <a:t>的等待時間為</a:t>
            </a:r>
            <a:r>
              <a:rPr lang="en-US" altLang="zh-TW" dirty="0">
                <a:solidFill>
                  <a:srgbClr val="FF0000"/>
                </a:solidFill>
              </a:rPr>
              <a:t>24</a:t>
            </a:r>
          </a:p>
          <a:p>
            <a:r>
              <a:rPr lang="zh-TW" altLang="en-US" dirty="0"/>
              <a:t>平均等待時間為</a:t>
            </a:r>
            <a:r>
              <a:rPr lang="en-US" altLang="zh-TW" dirty="0"/>
              <a:t>(</a:t>
            </a:r>
            <a:r>
              <a:rPr lang="en-US" altLang="zh-TW" dirty="0">
                <a:solidFill>
                  <a:srgbClr val="FF0000"/>
                </a:solidFill>
              </a:rPr>
              <a:t>0</a:t>
            </a:r>
            <a:r>
              <a:rPr lang="en-US" altLang="zh-TW" dirty="0"/>
              <a:t>+</a:t>
            </a:r>
            <a:r>
              <a:rPr lang="en-US" altLang="zh-TW" dirty="0">
                <a:solidFill>
                  <a:srgbClr val="FF0000"/>
                </a:solidFill>
              </a:rPr>
              <a:t>20</a:t>
            </a:r>
            <a:r>
              <a:rPr lang="en-US" altLang="zh-TW" dirty="0"/>
              <a:t>+</a:t>
            </a:r>
            <a:r>
              <a:rPr lang="en-US" altLang="zh-TW" dirty="0">
                <a:solidFill>
                  <a:srgbClr val="FF0000"/>
                </a:solidFill>
              </a:rPr>
              <a:t>24</a:t>
            </a:r>
            <a:r>
              <a:rPr lang="en-US" altLang="zh-TW" dirty="0"/>
              <a:t>)/3=</a:t>
            </a:r>
            <a:r>
              <a:rPr lang="en-US" altLang="zh-TW" dirty="0">
                <a:solidFill>
                  <a:srgbClr val="0432FF"/>
                </a:solidFill>
              </a:rPr>
              <a:t>14.67</a:t>
            </a:r>
            <a:endParaRPr kumimoji="1" lang="zh-TW" altLang="en-US" dirty="0">
              <a:solidFill>
                <a:srgbClr val="0432FF"/>
              </a:solidFill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AC775464-E408-3544-BA00-457B38A1E2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6168" y="6010992"/>
            <a:ext cx="5902452" cy="850916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1E83651C-EEE0-1646-9105-94217480F3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0378" y="3595380"/>
            <a:ext cx="6034032" cy="2327784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8A13D89A-D9DB-A94E-9B73-FCD6728342B0}"/>
              </a:ext>
            </a:extLst>
          </p:cNvPr>
          <p:cNvSpPr txBox="1"/>
          <p:nvPr/>
        </p:nvSpPr>
        <p:spPr>
          <a:xfrm>
            <a:off x="3810000" y="4495800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20</a:t>
            </a:r>
            <a:endParaRPr kumimoji="1" lang="zh-TW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A7A75E67-6302-8C43-924E-CE8760C05750}"/>
              </a:ext>
            </a:extLst>
          </p:cNvPr>
          <p:cNvSpPr txBox="1"/>
          <p:nvPr/>
        </p:nvSpPr>
        <p:spPr>
          <a:xfrm>
            <a:off x="5916433" y="4224643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4</a:t>
            </a:r>
            <a:endParaRPr kumimoji="1" lang="zh-TW" alt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ED74AA2A-CA4B-1745-ACA3-4860DD0CEA71}"/>
              </a:ext>
            </a:extLst>
          </p:cNvPr>
          <p:cNvSpPr txBox="1"/>
          <p:nvPr/>
        </p:nvSpPr>
        <p:spPr>
          <a:xfrm>
            <a:off x="6813432" y="3966454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5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9831323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8DF5B18-3451-1643-9875-06333C49F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先到先執行排程演算法</a:t>
            </a:r>
            <a:r>
              <a:rPr lang="en-US" altLang="zh-TW" dirty="0"/>
              <a:t>(4/4)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42BFAB2-77A5-3D45-8145-40FB24A33383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304800" y="1295400"/>
            <a:ext cx="8153400" cy="4824536"/>
          </a:xfrm>
        </p:spPr>
        <p:txBody>
          <a:bodyPr>
            <a:normAutofit/>
          </a:bodyPr>
          <a:lstStyle/>
          <a:p>
            <a:r>
              <a:rPr lang="zh-TW" altLang="en-US" sz="2800" dirty="0"/>
              <a:t>順序由</a:t>
            </a:r>
            <a:r>
              <a:rPr lang="en" altLang="zh-TW" sz="2800" dirty="0"/>
              <a:t>A→B→C</a:t>
            </a:r>
            <a:r>
              <a:rPr lang="zh-TW" altLang="en-US" sz="2800" dirty="0"/>
              <a:t>改為</a:t>
            </a:r>
            <a:r>
              <a:rPr lang="en" altLang="zh-TW" sz="2800" dirty="0"/>
              <a:t>C→B→A</a:t>
            </a:r>
          </a:p>
          <a:p>
            <a:pPr lvl="1"/>
            <a:r>
              <a:rPr lang="zh-TW" altLang="en-US" sz="2400" dirty="0"/>
              <a:t>程序</a:t>
            </a:r>
            <a:r>
              <a:rPr lang="en" altLang="zh-TW" sz="2400" dirty="0"/>
              <a:t>A</a:t>
            </a:r>
            <a:r>
              <a:rPr lang="zh-TW" altLang="en-US" sz="2400" dirty="0"/>
              <a:t>的等待時間為</a:t>
            </a:r>
            <a:r>
              <a:rPr lang="en-US" altLang="zh-TW" sz="2400" dirty="0">
                <a:solidFill>
                  <a:srgbClr val="FF0000"/>
                </a:solidFill>
              </a:rPr>
              <a:t>9</a:t>
            </a:r>
            <a:endParaRPr lang="en-US" altLang="zh-TW" sz="2400" dirty="0"/>
          </a:p>
          <a:p>
            <a:pPr lvl="1"/>
            <a:r>
              <a:rPr lang="zh-TW" altLang="en-US" sz="2400" dirty="0"/>
              <a:t>程序</a:t>
            </a:r>
            <a:r>
              <a:rPr lang="en" altLang="zh-TW" sz="2400" dirty="0"/>
              <a:t>B</a:t>
            </a:r>
            <a:r>
              <a:rPr lang="zh-TW" altLang="en-US" sz="2400" dirty="0"/>
              <a:t>的等待時間為</a:t>
            </a:r>
            <a:r>
              <a:rPr lang="en-US" altLang="zh-TW" sz="2400" dirty="0">
                <a:solidFill>
                  <a:srgbClr val="FF0000"/>
                </a:solidFill>
              </a:rPr>
              <a:t>5</a:t>
            </a:r>
            <a:endParaRPr lang="en-US" altLang="zh-TW" sz="2400" dirty="0"/>
          </a:p>
          <a:p>
            <a:pPr lvl="1"/>
            <a:r>
              <a:rPr lang="zh-TW" altLang="en-US" sz="2400" dirty="0"/>
              <a:t>程序</a:t>
            </a:r>
            <a:r>
              <a:rPr lang="en" altLang="zh-TW" sz="2400" dirty="0"/>
              <a:t>C</a:t>
            </a:r>
            <a:r>
              <a:rPr lang="zh-TW" altLang="en-US" sz="2400" dirty="0"/>
              <a:t>的等待時間為</a:t>
            </a:r>
            <a:r>
              <a:rPr lang="en-US" altLang="zh-TW" sz="2400" dirty="0">
                <a:solidFill>
                  <a:srgbClr val="FF0000"/>
                </a:solidFill>
              </a:rPr>
              <a:t>0</a:t>
            </a:r>
          </a:p>
          <a:p>
            <a:r>
              <a:rPr lang="zh-TW" altLang="en-US" sz="2800" dirty="0"/>
              <a:t>平均等待時間為</a:t>
            </a:r>
          </a:p>
          <a:p>
            <a:pPr marL="0" indent="0">
              <a:buNone/>
            </a:pPr>
            <a:r>
              <a:rPr lang="zh-TW" altLang="en-US" sz="2800" dirty="0"/>
              <a:t>    </a:t>
            </a:r>
            <a:r>
              <a:rPr lang="en-US" altLang="zh-TW" sz="2800" dirty="0"/>
              <a:t>(</a:t>
            </a:r>
            <a:r>
              <a:rPr lang="en-US" altLang="zh-TW" sz="2800" dirty="0">
                <a:solidFill>
                  <a:srgbClr val="FF0000"/>
                </a:solidFill>
              </a:rPr>
              <a:t>9</a:t>
            </a:r>
            <a:r>
              <a:rPr lang="en-US" altLang="zh-TW" sz="2800" dirty="0"/>
              <a:t>+</a:t>
            </a:r>
            <a:r>
              <a:rPr lang="en-US" altLang="zh-TW" sz="2800" dirty="0">
                <a:solidFill>
                  <a:srgbClr val="FF0000"/>
                </a:solidFill>
              </a:rPr>
              <a:t>5</a:t>
            </a:r>
            <a:r>
              <a:rPr lang="en-US" altLang="zh-TW" sz="2800" dirty="0"/>
              <a:t>+</a:t>
            </a:r>
            <a:r>
              <a:rPr lang="en-US" altLang="zh-TW" sz="2800" dirty="0">
                <a:solidFill>
                  <a:srgbClr val="FF0000"/>
                </a:solidFill>
              </a:rPr>
              <a:t>0</a:t>
            </a:r>
            <a:r>
              <a:rPr lang="en-US" altLang="zh-TW" sz="2800" dirty="0"/>
              <a:t>)/3=</a:t>
            </a:r>
            <a:r>
              <a:rPr lang="en-US" altLang="zh-TW" sz="2800" dirty="0">
                <a:solidFill>
                  <a:srgbClr val="0432FF"/>
                </a:solidFill>
              </a:rPr>
              <a:t>4.67</a:t>
            </a:r>
            <a:endParaRPr kumimoji="1" lang="zh-TW" altLang="en-US" sz="2800" dirty="0">
              <a:solidFill>
                <a:srgbClr val="0432FF"/>
              </a:solidFill>
            </a:endParaRPr>
          </a:p>
          <a:p>
            <a:endParaRPr kumimoji="1" lang="zh-TW" altLang="en-US" sz="2800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A896395-D6DE-6E4B-9DE4-A1D96DE503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2634749"/>
            <a:ext cx="4917831" cy="168456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E7EE7B4A-3B52-6D4D-89C3-F39A246AA2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4468433"/>
            <a:ext cx="5943600" cy="2234794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996B8DDD-DE12-4344-9186-DB22A52BB01F}"/>
              </a:ext>
            </a:extLst>
          </p:cNvPr>
          <p:cNvSpPr txBox="1"/>
          <p:nvPr/>
        </p:nvSpPr>
        <p:spPr>
          <a:xfrm>
            <a:off x="4800600" y="5301617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20</a:t>
            </a:r>
            <a:endParaRPr kumimoji="1" lang="zh-TW" altLang="en-US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6DE89AF5-6533-4E4E-8A67-8AE28335140C}"/>
              </a:ext>
            </a:extLst>
          </p:cNvPr>
          <p:cNvSpPr txBox="1"/>
          <p:nvPr/>
        </p:nvSpPr>
        <p:spPr>
          <a:xfrm>
            <a:off x="2743200" y="5029200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4</a:t>
            </a:r>
            <a:endParaRPr kumimoji="1" lang="zh-TW" altLang="en-US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E016F274-0841-6B45-B27C-23AEA50F9A69}"/>
              </a:ext>
            </a:extLst>
          </p:cNvPr>
          <p:cNvSpPr txBox="1"/>
          <p:nvPr/>
        </p:nvSpPr>
        <p:spPr>
          <a:xfrm>
            <a:off x="1981200" y="4800600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5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5418535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0FFB22A-3EEF-5542-845C-D617538682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最短工作優先排程演算法</a:t>
            </a:r>
            <a:r>
              <a:rPr lang="en-US" altLang="zh-TW" dirty="0"/>
              <a:t>(1/3)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BED3A06-8667-5644-A563-AD73E547791E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>
                <a:solidFill>
                  <a:srgbClr val="F62222"/>
                </a:solidFill>
              </a:rPr>
              <a:t>最短工作優先</a:t>
            </a:r>
            <a:r>
              <a:rPr lang="zh-TW" altLang="en-US" dirty="0"/>
              <a:t>排程</a:t>
            </a:r>
            <a:endParaRPr lang="en-US" altLang="zh-TW" dirty="0"/>
          </a:p>
          <a:p>
            <a:pPr lvl="1"/>
            <a:r>
              <a:rPr lang="zh-TW" altLang="en-US" dirty="0"/>
              <a:t>執行時間最短的程序，最先進入</a:t>
            </a:r>
            <a:r>
              <a:rPr lang="en" altLang="zh-TW" dirty="0"/>
              <a:t>CPU</a:t>
            </a:r>
            <a:r>
              <a:rPr lang="zh-TW" altLang="en-US" dirty="0"/>
              <a:t>執行。</a:t>
            </a:r>
          </a:p>
          <a:p>
            <a:r>
              <a:rPr lang="zh-TW" altLang="en-US" dirty="0"/>
              <a:t>根據</a:t>
            </a:r>
            <a:r>
              <a:rPr lang="en" altLang="zh-TW" dirty="0"/>
              <a:t>SJF</a:t>
            </a:r>
            <a:r>
              <a:rPr lang="zh-TW" altLang="en-US" dirty="0"/>
              <a:t>演算法，我們以甘特圖表示各個程序執行的時段</a:t>
            </a:r>
          </a:p>
          <a:p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E5D361D9-7E8F-0E43-BFB7-178625EC8F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4700474"/>
            <a:ext cx="5446202" cy="2081326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36518426-141D-F543-A463-9FABC4C1BD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3400" y="3111397"/>
            <a:ext cx="4572000" cy="1589077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291F5A28-B81F-1945-8217-1DD8E5FCA570}"/>
              </a:ext>
            </a:extLst>
          </p:cNvPr>
          <p:cNvSpPr txBox="1"/>
          <p:nvPr/>
        </p:nvSpPr>
        <p:spPr>
          <a:xfrm>
            <a:off x="3657600" y="5445224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20</a:t>
            </a:r>
            <a:endParaRPr kumimoji="1" lang="zh-TW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757B96EF-9B66-BB4A-A2D4-AF1DA821AB6B}"/>
              </a:ext>
            </a:extLst>
          </p:cNvPr>
          <p:cNvSpPr txBox="1"/>
          <p:nvPr/>
        </p:nvSpPr>
        <p:spPr>
          <a:xfrm>
            <a:off x="1066800" y="5216781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4</a:t>
            </a:r>
            <a:endParaRPr kumimoji="1" lang="zh-TW" alt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F0B133CE-60B5-E04E-97F8-7D0777AB66AE}"/>
              </a:ext>
            </a:extLst>
          </p:cNvPr>
          <p:cNvSpPr txBox="1"/>
          <p:nvPr/>
        </p:nvSpPr>
        <p:spPr>
          <a:xfrm>
            <a:off x="1828800" y="4995009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5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211856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D541392-0F40-434D-AD11-ECC7E412C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最短工作優先排程演算法</a:t>
            </a:r>
            <a:r>
              <a:rPr lang="en-US" altLang="zh-TW" dirty="0"/>
              <a:t>(2/3)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3C549FD-CE67-A940-9294-64EE40D38C96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/>
              <a:t>程序</a:t>
            </a:r>
            <a:r>
              <a:rPr lang="en" altLang="zh-TW" dirty="0"/>
              <a:t>A</a:t>
            </a:r>
            <a:r>
              <a:rPr lang="zh-TW" altLang="en-US" dirty="0"/>
              <a:t>的等待時間為</a:t>
            </a:r>
            <a:r>
              <a:rPr lang="en-US" altLang="zh-TW" dirty="0">
                <a:solidFill>
                  <a:srgbClr val="F62222"/>
                </a:solidFill>
              </a:rPr>
              <a:t>9</a:t>
            </a:r>
          </a:p>
          <a:p>
            <a:r>
              <a:rPr lang="zh-TW" altLang="en-US" dirty="0"/>
              <a:t>程序</a:t>
            </a:r>
            <a:r>
              <a:rPr lang="en" altLang="zh-TW" dirty="0"/>
              <a:t>B</a:t>
            </a:r>
            <a:r>
              <a:rPr lang="zh-TW" altLang="en-US" dirty="0"/>
              <a:t>的等待時間為</a:t>
            </a:r>
            <a:r>
              <a:rPr lang="en-US" altLang="zh-TW" dirty="0">
                <a:solidFill>
                  <a:srgbClr val="F62222"/>
                </a:solidFill>
              </a:rPr>
              <a:t>0</a:t>
            </a:r>
          </a:p>
          <a:p>
            <a:r>
              <a:rPr lang="zh-TW" altLang="en-US" dirty="0"/>
              <a:t>程序</a:t>
            </a:r>
            <a:r>
              <a:rPr lang="en" altLang="zh-TW" dirty="0"/>
              <a:t>C</a:t>
            </a:r>
            <a:r>
              <a:rPr lang="zh-TW" altLang="en-US" dirty="0"/>
              <a:t>的等待時間為</a:t>
            </a:r>
            <a:r>
              <a:rPr lang="en-US" altLang="zh-TW" dirty="0">
                <a:solidFill>
                  <a:srgbClr val="F62222"/>
                </a:solidFill>
              </a:rPr>
              <a:t>4</a:t>
            </a:r>
            <a:endParaRPr lang="zh-TW" altLang="en-US" dirty="0">
              <a:solidFill>
                <a:srgbClr val="F62222"/>
              </a:solidFill>
            </a:endParaRPr>
          </a:p>
          <a:p>
            <a:r>
              <a:rPr lang="zh-TW" altLang="en-US" dirty="0"/>
              <a:t>整體的平均等待時間為</a:t>
            </a:r>
            <a:r>
              <a:rPr lang="en-US" altLang="zh-TW" dirty="0"/>
              <a:t>(</a:t>
            </a:r>
            <a:r>
              <a:rPr lang="en-US" altLang="zh-TW" dirty="0">
                <a:solidFill>
                  <a:srgbClr val="F62222"/>
                </a:solidFill>
              </a:rPr>
              <a:t>9</a:t>
            </a:r>
            <a:r>
              <a:rPr lang="en-US" altLang="zh-TW" dirty="0"/>
              <a:t>+</a:t>
            </a:r>
            <a:r>
              <a:rPr lang="en-US" altLang="zh-TW" dirty="0">
                <a:solidFill>
                  <a:srgbClr val="F62222"/>
                </a:solidFill>
              </a:rPr>
              <a:t>0</a:t>
            </a:r>
            <a:r>
              <a:rPr lang="en-US" altLang="zh-TW" dirty="0"/>
              <a:t>+</a:t>
            </a:r>
            <a:r>
              <a:rPr lang="en-US" altLang="zh-TW" dirty="0">
                <a:solidFill>
                  <a:srgbClr val="F62222"/>
                </a:solidFill>
              </a:rPr>
              <a:t>4</a:t>
            </a:r>
            <a:r>
              <a:rPr lang="en-US" altLang="zh-TW" dirty="0"/>
              <a:t>)/3=</a:t>
            </a:r>
            <a:r>
              <a:rPr lang="en-US" altLang="zh-TW" dirty="0">
                <a:solidFill>
                  <a:srgbClr val="0432FF"/>
                </a:solidFill>
              </a:rPr>
              <a:t>4.33</a:t>
            </a:r>
            <a:endParaRPr lang="zh-TW" altLang="en-US" dirty="0"/>
          </a:p>
          <a:p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86D5BB4-F9DA-BF47-99A7-478E9FB300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4114800"/>
            <a:ext cx="6181164" cy="2362200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AE4E1F58-2001-4448-A73A-E77B0B851DB7}"/>
              </a:ext>
            </a:extLst>
          </p:cNvPr>
          <p:cNvSpPr txBox="1"/>
          <p:nvPr/>
        </p:nvSpPr>
        <p:spPr>
          <a:xfrm>
            <a:off x="5029200" y="5029200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20</a:t>
            </a:r>
            <a:endParaRPr kumimoji="1" lang="zh-TW" altLang="en-US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B9065B9B-3663-634D-9E58-0B543A60EFE6}"/>
              </a:ext>
            </a:extLst>
          </p:cNvPr>
          <p:cNvSpPr txBox="1"/>
          <p:nvPr/>
        </p:nvSpPr>
        <p:spPr>
          <a:xfrm>
            <a:off x="2209800" y="4724400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4</a:t>
            </a:r>
            <a:endParaRPr kumimoji="1" lang="zh-TW" altLang="en-US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624F41D8-0DAE-8C43-B6C4-3DB25093D6B1}"/>
              </a:ext>
            </a:extLst>
          </p:cNvPr>
          <p:cNvSpPr txBox="1"/>
          <p:nvPr/>
        </p:nvSpPr>
        <p:spPr>
          <a:xfrm>
            <a:off x="3048000" y="4502785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5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5396421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874C107-2BFC-C04C-903E-31B9F32FC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最短工作優先排程演算法</a:t>
            </a:r>
            <a:r>
              <a:rPr lang="en-US" altLang="zh-TW" dirty="0"/>
              <a:t>(3/3)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ED09E52-2DBE-A14A-BE49-D5FC6D7C5196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" altLang="zh-TW" dirty="0"/>
              <a:t>SJF</a:t>
            </a:r>
            <a:r>
              <a:rPr lang="zh-TW" altLang="en-US" dirty="0"/>
              <a:t>演算法可以達到</a:t>
            </a:r>
            <a:r>
              <a:rPr lang="zh-TW" altLang="en-US" dirty="0">
                <a:solidFill>
                  <a:srgbClr val="FF0000"/>
                </a:solidFill>
              </a:rPr>
              <a:t>最短的平均等待時間</a:t>
            </a:r>
            <a:endParaRPr lang="en-US" altLang="zh-TW" dirty="0">
              <a:solidFill>
                <a:srgbClr val="FF0000"/>
              </a:solidFill>
            </a:endParaRPr>
          </a:p>
          <a:p>
            <a:pPr lvl="1"/>
            <a:r>
              <a:rPr lang="zh-TW" altLang="en-US" dirty="0"/>
              <a:t>依據過去執行的紀錄，來預估程序未來的執行時間。</a:t>
            </a:r>
          </a:p>
          <a:p>
            <a:r>
              <a:rPr lang="en" altLang="zh-TW" dirty="0"/>
              <a:t>SJF</a:t>
            </a:r>
            <a:r>
              <a:rPr lang="zh-TW" altLang="en-US" dirty="0"/>
              <a:t>的</a:t>
            </a:r>
            <a:r>
              <a:rPr lang="zh-TW" altLang="en-US" dirty="0">
                <a:solidFill>
                  <a:srgbClr val="FF0000"/>
                </a:solidFill>
              </a:rPr>
              <a:t>缺點</a:t>
            </a:r>
            <a:endParaRPr lang="en-US" altLang="zh-TW" dirty="0">
              <a:solidFill>
                <a:srgbClr val="FF0000"/>
              </a:solidFill>
            </a:endParaRPr>
          </a:p>
          <a:p>
            <a:pPr lvl="1"/>
            <a:r>
              <a:rPr lang="zh-TW" altLang="en-US" dirty="0"/>
              <a:t>當執行時間較短的程序插隊，執行時間較長的程序就只能苦苦等待，被稱為「飢餓」</a:t>
            </a:r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D75D3FE-CC34-714A-A0A4-50C6E929A2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5157694"/>
            <a:ext cx="8036052" cy="1116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73394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優先權排程演算法</a:t>
            </a:r>
            <a:r>
              <a:rPr lang="en-US" altLang="zh-TW" dirty="0"/>
              <a:t>(1/3)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1BA3D20-2B20-A543-A4F2-CBF925E9559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>
                <a:solidFill>
                  <a:srgbClr val="FF0000"/>
                </a:solidFill>
              </a:rPr>
              <a:t>優先權排程</a:t>
            </a:r>
            <a:endParaRPr lang="en-US" altLang="zh-TW" dirty="0">
              <a:solidFill>
                <a:srgbClr val="FF0000"/>
              </a:solidFill>
            </a:endParaRPr>
          </a:p>
          <a:p>
            <a:pPr lvl="1"/>
            <a:r>
              <a:rPr lang="zh-TW" altLang="en-US" dirty="0"/>
              <a:t>優先權較高者，會優先進入</a:t>
            </a:r>
            <a:r>
              <a:rPr lang="en" altLang="zh-TW" dirty="0"/>
              <a:t>CPU</a:t>
            </a:r>
            <a:r>
              <a:rPr lang="zh-TW" altLang="en-US" dirty="0"/>
              <a:t>執行</a:t>
            </a:r>
            <a:endParaRPr lang="en-US" altLang="zh-TW" dirty="0"/>
          </a:p>
          <a:p>
            <a:pPr lvl="1"/>
            <a:r>
              <a:rPr lang="zh-TW" altLang="en-US" dirty="0"/>
              <a:t>搭飛機時，商務艙及頭等艙乘客優先上下飛機。</a:t>
            </a:r>
          </a:p>
          <a:p>
            <a:r>
              <a:rPr lang="zh-TW" altLang="en-US" dirty="0"/>
              <a:t>假設優先權為</a:t>
            </a:r>
            <a:r>
              <a:rPr lang="en" altLang="zh-TW" dirty="0"/>
              <a:t>C &gt; A &gt; B</a:t>
            </a:r>
            <a:r>
              <a:rPr lang="zh-TW" altLang="en" dirty="0"/>
              <a:t>，</a:t>
            </a:r>
            <a:r>
              <a:rPr lang="zh-TW" altLang="en-US" dirty="0"/>
              <a:t>根據優先權演算法，以甘特圖表示各個程序執行的時段</a:t>
            </a:r>
          </a:p>
          <a:p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E9F9034-BD1D-DF4A-A1B2-32F07CCDA4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4185138"/>
            <a:ext cx="6475414" cy="2478360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8103874F-F072-9F43-B7C3-EB4E01F49802}"/>
              </a:ext>
            </a:extLst>
          </p:cNvPr>
          <p:cNvSpPr txBox="1"/>
          <p:nvPr/>
        </p:nvSpPr>
        <p:spPr>
          <a:xfrm>
            <a:off x="4876800" y="5181600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20</a:t>
            </a:r>
            <a:endParaRPr kumimoji="1"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BACB754B-2AFD-C247-AD3B-5583667A66E0}"/>
              </a:ext>
            </a:extLst>
          </p:cNvPr>
          <p:cNvSpPr txBox="1"/>
          <p:nvPr/>
        </p:nvSpPr>
        <p:spPr>
          <a:xfrm>
            <a:off x="7239000" y="4821039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4</a:t>
            </a:r>
            <a:endParaRPr kumimoji="1" lang="zh-TW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ECD39B92-5845-CB43-811A-B83A93DA9C66}"/>
              </a:ext>
            </a:extLst>
          </p:cNvPr>
          <p:cNvSpPr txBox="1"/>
          <p:nvPr/>
        </p:nvSpPr>
        <p:spPr>
          <a:xfrm>
            <a:off x="2440717" y="4601053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5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8104001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優先權排程演算法</a:t>
            </a:r>
            <a:r>
              <a:rPr lang="en-US" altLang="zh-TW" dirty="0"/>
              <a:t>(2/3)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1BA3D20-2B20-A543-A4F2-CBF925E9559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/>
              <a:t>程序</a:t>
            </a:r>
            <a:r>
              <a:rPr lang="en" altLang="zh-TW" dirty="0"/>
              <a:t>A</a:t>
            </a:r>
            <a:r>
              <a:rPr lang="zh-TW" altLang="en-US" dirty="0"/>
              <a:t>的等待時間為</a:t>
            </a:r>
            <a:r>
              <a:rPr lang="en-US" altLang="zh-TW" dirty="0">
                <a:solidFill>
                  <a:srgbClr val="F62222"/>
                </a:solidFill>
              </a:rPr>
              <a:t>5</a:t>
            </a:r>
          </a:p>
          <a:p>
            <a:r>
              <a:rPr lang="zh-TW" altLang="en-US" dirty="0"/>
              <a:t>程序</a:t>
            </a:r>
            <a:r>
              <a:rPr lang="en" altLang="zh-TW" dirty="0"/>
              <a:t>B</a:t>
            </a:r>
            <a:r>
              <a:rPr lang="zh-TW" altLang="en-US" dirty="0"/>
              <a:t>的等待時間為</a:t>
            </a:r>
            <a:r>
              <a:rPr lang="en-US" altLang="zh-TW" dirty="0">
                <a:solidFill>
                  <a:srgbClr val="F62222"/>
                </a:solidFill>
              </a:rPr>
              <a:t>25</a:t>
            </a:r>
          </a:p>
          <a:p>
            <a:r>
              <a:rPr lang="zh-TW" altLang="en-US" dirty="0"/>
              <a:t>程序</a:t>
            </a:r>
            <a:r>
              <a:rPr lang="en" altLang="zh-TW" dirty="0"/>
              <a:t>C</a:t>
            </a:r>
            <a:r>
              <a:rPr lang="zh-TW" altLang="en-US" dirty="0"/>
              <a:t>的等待時間為</a:t>
            </a:r>
            <a:r>
              <a:rPr lang="en-US" altLang="zh-TW" dirty="0">
                <a:solidFill>
                  <a:srgbClr val="F62222"/>
                </a:solidFill>
              </a:rPr>
              <a:t>0</a:t>
            </a:r>
            <a:endParaRPr lang="zh-TW" altLang="en-US" dirty="0">
              <a:solidFill>
                <a:srgbClr val="F62222"/>
              </a:solidFill>
            </a:endParaRPr>
          </a:p>
          <a:p>
            <a:r>
              <a:rPr lang="zh-TW" altLang="en-US" dirty="0"/>
              <a:t>整體的平均等待時間為</a:t>
            </a:r>
            <a:r>
              <a:rPr lang="en-US" altLang="zh-TW" dirty="0"/>
              <a:t>(</a:t>
            </a:r>
            <a:r>
              <a:rPr lang="en-US" altLang="zh-TW" dirty="0">
                <a:solidFill>
                  <a:srgbClr val="F62222"/>
                </a:solidFill>
              </a:rPr>
              <a:t>5</a:t>
            </a:r>
            <a:r>
              <a:rPr lang="en-US" altLang="zh-TW" dirty="0"/>
              <a:t>+</a:t>
            </a:r>
            <a:r>
              <a:rPr lang="en-US" altLang="zh-TW" dirty="0">
                <a:solidFill>
                  <a:srgbClr val="F62222"/>
                </a:solidFill>
              </a:rPr>
              <a:t>25</a:t>
            </a:r>
            <a:r>
              <a:rPr lang="en-US" altLang="zh-TW" dirty="0"/>
              <a:t>+</a:t>
            </a:r>
            <a:r>
              <a:rPr lang="en-US" altLang="zh-TW" dirty="0">
                <a:solidFill>
                  <a:srgbClr val="F62222"/>
                </a:solidFill>
              </a:rPr>
              <a:t>0</a:t>
            </a:r>
            <a:r>
              <a:rPr lang="en-US" altLang="zh-TW" dirty="0"/>
              <a:t>)/3=</a:t>
            </a:r>
            <a:r>
              <a:rPr lang="en-US" altLang="zh-TW" dirty="0">
                <a:solidFill>
                  <a:srgbClr val="0432FF"/>
                </a:solidFill>
              </a:rPr>
              <a:t>10</a:t>
            </a:r>
            <a:endParaRPr lang="zh-TW" altLang="en-US" dirty="0"/>
          </a:p>
          <a:p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9993B58-1098-434F-B0D0-3D48B49179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4185138"/>
            <a:ext cx="6475414" cy="2478360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D763B211-E622-0A41-A59D-947202B48ECA}"/>
              </a:ext>
            </a:extLst>
          </p:cNvPr>
          <p:cNvSpPr txBox="1"/>
          <p:nvPr/>
        </p:nvSpPr>
        <p:spPr>
          <a:xfrm>
            <a:off x="4876800" y="5181600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20</a:t>
            </a:r>
            <a:endParaRPr kumimoji="1"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DED4190F-B8BC-8446-ACCD-528CCE60166B}"/>
              </a:ext>
            </a:extLst>
          </p:cNvPr>
          <p:cNvSpPr txBox="1"/>
          <p:nvPr/>
        </p:nvSpPr>
        <p:spPr>
          <a:xfrm>
            <a:off x="7239000" y="4821039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4</a:t>
            </a:r>
            <a:endParaRPr kumimoji="1" lang="zh-TW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25848EFA-1A96-BF47-87A6-7465513622DB}"/>
              </a:ext>
            </a:extLst>
          </p:cNvPr>
          <p:cNvSpPr txBox="1"/>
          <p:nvPr/>
        </p:nvSpPr>
        <p:spPr>
          <a:xfrm>
            <a:off x="2440717" y="4601053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5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8038634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優先權排程演算法</a:t>
            </a:r>
            <a:r>
              <a:rPr lang="en-US" altLang="zh-TW" dirty="0"/>
              <a:t>(3/3)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1BA3D20-2B20-A543-A4F2-CBF925E9559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優先權排程也會有苦苦等待的可能</a:t>
            </a:r>
            <a:endParaRPr lang="en-US" altLang="zh-TW" dirty="0"/>
          </a:p>
          <a:p>
            <a:pPr lvl="1"/>
            <a:r>
              <a:rPr lang="zh-TW" altLang="en-US" dirty="0"/>
              <a:t>當高優先權程序一直插隊，導致低優先權程序持續處於等待狀態。</a:t>
            </a:r>
          </a:p>
          <a:p>
            <a:pPr marL="0" indent="0">
              <a:buNone/>
            </a:pPr>
            <a:endParaRPr kumimoji="1" lang="zh-TW" altLang="en-US" dirty="0"/>
          </a:p>
          <a:p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11988586-FAFD-EE42-BE79-1C2902978C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3581400"/>
            <a:ext cx="7772400" cy="1096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7642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電腦系統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1BA3D20-2B20-A543-A4F2-CBF925E9559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>
                <a:solidFill>
                  <a:srgbClr val="FF0000"/>
                </a:solidFill>
              </a:rPr>
              <a:t>電腦硬體</a:t>
            </a:r>
            <a:r>
              <a:rPr lang="zh-TW" altLang="en-US" dirty="0"/>
              <a:t>、</a:t>
            </a:r>
            <a:r>
              <a:rPr lang="zh-TW" altLang="en-US" dirty="0">
                <a:solidFill>
                  <a:srgbClr val="FF0000"/>
                </a:solidFill>
              </a:rPr>
              <a:t>作業系統</a:t>
            </a:r>
            <a:r>
              <a:rPr lang="zh-TW" altLang="en-US" dirty="0"/>
              <a:t>及</a:t>
            </a:r>
            <a:r>
              <a:rPr lang="zh-TW" altLang="en-US" dirty="0">
                <a:solidFill>
                  <a:srgbClr val="FF0000"/>
                </a:solidFill>
              </a:rPr>
              <a:t>應用軟體</a:t>
            </a:r>
          </a:p>
          <a:p>
            <a:r>
              <a:rPr lang="zh-TW" altLang="en-US" dirty="0"/>
              <a:t>應用軟體平時被儲存在硬碟中，執行前必須先載入到主記憶體，等候</a:t>
            </a:r>
            <a:r>
              <a:rPr lang="en" altLang="zh-TW" dirty="0"/>
              <a:t>CPU</a:t>
            </a:r>
            <a:r>
              <a:rPr lang="zh-TW" altLang="en-US" dirty="0"/>
              <a:t>來執行</a:t>
            </a:r>
          </a:p>
          <a:p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5383C5F7-5F14-574E-920D-3522696645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3170586"/>
            <a:ext cx="7162800" cy="3498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0473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C4AEE90-6121-A047-AB37-F72B86E08D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記憶體的置換</a:t>
            </a:r>
            <a:endParaRPr kumimoji="1" lang="zh-TW" alt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067AF28F-E7A9-BF4C-A1CF-7DB0C198B0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6400"/>
            <a:ext cx="9144000" cy="3859141"/>
          </a:xfrm>
          <a:prstGeom prst="rect">
            <a:avLst/>
          </a:prstGeom>
        </p:spPr>
      </p:pic>
      <p:sp>
        <p:nvSpPr>
          <p:cNvPr id="4" name="Text Box 17">
            <a:extLst>
              <a:ext uri="{FF2B5EF4-FFF2-40B4-BE49-F238E27FC236}">
                <a16:creationId xmlns:a16="http://schemas.microsoft.com/office/drawing/2014/main" id="{7D31D95F-D514-7A43-B019-9AF4C1BA7E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0282" y="3527789"/>
            <a:ext cx="31931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en-US" altLang="zh-TW" sz="1400" dirty="0">
                <a:solidFill>
                  <a:srgbClr val="CC0000"/>
                </a:solidFill>
                <a:ea typeface="標楷體" panose="02010601000101010101" pitchFamily="2" charset="-120"/>
              </a:rPr>
              <a:t>✓</a:t>
            </a:r>
          </a:p>
        </p:txBody>
      </p:sp>
      <p:sp>
        <p:nvSpPr>
          <p:cNvPr id="5" name="AutoShape 5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0C2E82DF-5FC8-3544-AC8D-8EF4ABD517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05800" y="5535541"/>
            <a:ext cx="304800" cy="343076"/>
          </a:xfrm>
          <a:prstGeom prst="actionButtonBlank">
            <a:avLst/>
          </a:prstGeom>
          <a:solidFill>
            <a:srgbClr val="99CC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0"/>
          <a:lstStyle>
            <a:lvl1pPr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r>
              <a:rPr lang="zh-TW" altLang="en-US" sz="2000" dirty="0">
                <a:ea typeface="標楷體" panose="02010601000101010101" pitchFamily="2" charset="-120"/>
              </a:rPr>
              <a:t>解</a:t>
            </a:r>
          </a:p>
        </p:txBody>
      </p:sp>
      <p:sp>
        <p:nvSpPr>
          <p:cNvPr id="6" name="Text Box 17">
            <a:extLst>
              <a:ext uri="{FF2B5EF4-FFF2-40B4-BE49-F238E27FC236}">
                <a16:creationId xmlns:a16="http://schemas.microsoft.com/office/drawing/2014/main" id="{5C6086A7-8AD7-9C46-B948-F453C9B5D5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1168" y="3835566"/>
            <a:ext cx="31931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en-US" altLang="zh-TW" sz="1400" dirty="0">
                <a:solidFill>
                  <a:srgbClr val="CC0000"/>
                </a:solidFill>
                <a:ea typeface="標楷體" panose="02010601000101010101" pitchFamily="2" charset="-120"/>
              </a:rPr>
              <a:t>✓</a:t>
            </a:r>
          </a:p>
        </p:txBody>
      </p:sp>
      <p:sp>
        <p:nvSpPr>
          <p:cNvPr id="7" name="Text Box 17">
            <a:extLst>
              <a:ext uri="{FF2B5EF4-FFF2-40B4-BE49-F238E27FC236}">
                <a16:creationId xmlns:a16="http://schemas.microsoft.com/office/drawing/2014/main" id="{A53EC520-481F-7A4B-8B0C-5FD6FE9C3D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1168" y="4143343"/>
            <a:ext cx="31931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en-US" altLang="zh-TW" sz="1400" dirty="0">
                <a:solidFill>
                  <a:srgbClr val="CC0000"/>
                </a:solidFill>
                <a:ea typeface="標楷體" panose="02010601000101010101" pitchFamily="2" charset="-120"/>
              </a:rPr>
              <a:t>✓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061A253D-6D13-DD4A-ACC7-6826A0C690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3575" y="1269169"/>
            <a:ext cx="538850" cy="509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508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6" grpId="0"/>
      <p:bldP spid="7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記憶體的置換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1BA3D20-2B20-A543-A4F2-CBF925E9559B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99872" y="1447800"/>
            <a:ext cx="8378952" cy="4824536"/>
          </a:xfrm>
        </p:spPr>
        <p:txBody>
          <a:bodyPr>
            <a:normAutofit/>
          </a:bodyPr>
          <a:lstStyle/>
          <a:p>
            <a:r>
              <a:rPr lang="zh-TW" altLang="en-US" dirty="0"/>
              <a:t>公車和雲霄飛車就如同主記憶體，座位</a:t>
            </a:r>
            <a:r>
              <a:rPr lang="en-US" altLang="zh-TW" dirty="0"/>
              <a:t>(</a:t>
            </a:r>
            <a:r>
              <a:rPr lang="zh-TW" altLang="en-US" dirty="0"/>
              <a:t>儲存空間</a:t>
            </a:r>
            <a:r>
              <a:rPr lang="en-US" altLang="zh-TW" dirty="0"/>
              <a:t>)</a:t>
            </a:r>
            <a:r>
              <a:rPr lang="zh-TW" altLang="en-US" dirty="0"/>
              <a:t>有限</a:t>
            </a:r>
          </a:p>
          <a:p>
            <a:r>
              <a:rPr lang="zh-TW" altLang="en-US" dirty="0"/>
              <a:t>誰該被移出及誰應被載入的競爭就發生了</a:t>
            </a:r>
            <a:endParaRPr lang="en-US" altLang="zh-TW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78145DB-2594-8F44-87CE-CBB935DE12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648" y="3854206"/>
            <a:ext cx="7924800" cy="2006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19045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記憶體的分配使用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1BA3D20-2B20-A543-A4F2-CBF925E9559B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228600" y="1371600"/>
            <a:ext cx="8378952" cy="4824536"/>
          </a:xfrm>
        </p:spPr>
        <p:txBody>
          <a:bodyPr>
            <a:normAutofit/>
          </a:bodyPr>
          <a:lstStyle/>
          <a:p>
            <a:pPr lvl="1"/>
            <a:r>
              <a:rPr lang="zh-TW" altLang="en-US" u="sng" dirty="0"/>
              <a:t>主記憶體</a:t>
            </a:r>
            <a:r>
              <a:rPr lang="zh-TW" altLang="en-US" dirty="0"/>
              <a:t>預先切割成固定大小的「</a:t>
            </a:r>
            <a:r>
              <a:rPr lang="zh-TW" altLang="en-US" dirty="0">
                <a:solidFill>
                  <a:srgbClr val="0432FF"/>
                </a:solidFill>
              </a:rPr>
              <a:t>區塊</a:t>
            </a:r>
            <a:r>
              <a:rPr lang="zh-TW" altLang="en-US" dirty="0"/>
              <a:t>」</a:t>
            </a:r>
          </a:p>
          <a:p>
            <a:pPr lvl="1"/>
            <a:r>
              <a:rPr lang="zh-TW" altLang="en-US" u="sng" dirty="0"/>
              <a:t>程式</a:t>
            </a:r>
            <a:r>
              <a:rPr lang="zh-TW" altLang="en-US" dirty="0"/>
              <a:t>會預先被切成固定大小的「</a:t>
            </a:r>
            <a:r>
              <a:rPr lang="zh-TW" altLang="en-US" dirty="0">
                <a:solidFill>
                  <a:srgbClr val="0432FF"/>
                </a:solidFill>
              </a:rPr>
              <a:t>分頁</a:t>
            </a:r>
            <a:r>
              <a:rPr lang="zh-TW" altLang="en-US" dirty="0"/>
              <a:t>」，而分頁的大小跟主記憶體的區塊相同。</a:t>
            </a:r>
          </a:p>
          <a:p>
            <a:pPr lvl="1"/>
            <a:r>
              <a:rPr lang="zh-TW" altLang="en-US" dirty="0"/>
              <a:t>當主記憶體被塞滿，且有新的分頁必須</a:t>
            </a:r>
            <a:r>
              <a:rPr lang="zh-TW" altLang="en-US" dirty="0">
                <a:solidFill>
                  <a:srgbClr val="FF0000"/>
                </a:solidFill>
              </a:rPr>
              <a:t>移入</a:t>
            </a:r>
            <a:r>
              <a:rPr lang="zh-TW" altLang="en-US" dirty="0"/>
              <a:t>時，主記憶體中的某些分頁必須讓位</a:t>
            </a:r>
            <a:r>
              <a:rPr lang="en-US" altLang="zh-TW" dirty="0"/>
              <a:t>(</a:t>
            </a:r>
            <a:r>
              <a:rPr lang="zh-TW" altLang="en-US" dirty="0">
                <a:solidFill>
                  <a:srgbClr val="FF0000"/>
                </a:solidFill>
              </a:rPr>
              <a:t>移出</a:t>
            </a:r>
            <a:r>
              <a:rPr lang="en-US" altLang="zh-TW" dirty="0"/>
              <a:t>)</a:t>
            </a:r>
            <a:endParaRPr lang="zh-TW" altLang="en-US" dirty="0"/>
          </a:p>
          <a:p>
            <a:pPr lvl="1"/>
            <a:r>
              <a:rPr lang="zh-TW" altLang="en-US" dirty="0"/>
              <a:t>有時某些分頁必須再載入主記憶體，程序才能繼續執行，所以要將這些分頁再移入</a:t>
            </a:r>
          </a:p>
          <a:p>
            <a:pPr lvl="1"/>
            <a:r>
              <a:rPr lang="zh-TW" altLang="en-US" dirty="0">
                <a:solidFill>
                  <a:srgbClr val="FF0000"/>
                </a:solidFill>
              </a:rPr>
              <a:t>最近</a:t>
            </a:r>
            <a:r>
              <a:rPr lang="zh-TW" altLang="en-US" dirty="0"/>
              <a:t>才被執行的分頁或</a:t>
            </a:r>
            <a:r>
              <a:rPr lang="zh-TW" altLang="en-US" dirty="0">
                <a:solidFill>
                  <a:srgbClr val="FF0000"/>
                </a:solidFill>
              </a:rPr>
              <a:t>最常</a:t>
            </a:r>
            <a:r>
              <a:rPr lang="zh-TW" altLang="en-US" dirty="0"/>
              <a:t>被執行的分頁，可能還會</a:t>
            </a:r>
            <a:r>
              <a:rPr lang="zh-TW" altLang="en-US"/>
              <a:t>被使用到（應當優先留著）</a:t>
            </a:r>
          </a:p>
          <a:p>
            <a:pPr lvl="1"/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A39A777-1151-BE49-9026-FC6CE2A315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5791200"/>
            <a:ext cx="7086600" cy="982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88900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記憶體的置換演算法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1BA3D20-2B20-A543-A4F2-CBF925E9559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solidFill>
                  <a:srgbClr val="F62222"/>
                </a:solidFill>
              </a:rPr>
              <a:t>先進先出</a:t>
            </a:r>
            <a:r>
              <a:rPr lang="zh-TW" altLang="en-US" dirty="0"/>
              <a:t>：將最早進入記憶體的分頁移出</a:t>
            </a:r>
            <a:endParaRPr lang="en-US" altLang="zh-TW" dirty="0"/>
          </a:p>
          <a:p>
            <a:pPr lvl="1"/>
            <a:r>
              <a:rPr lang="zh-TW" altLang="en-US" dirty="0"/>
              <a:t>就像我們排隊購票，最早進入排隊隊伍的人，會最先離開隊伍</a:t>
            </a:r>
          </a:p>
          <a:p>
            <a:r>
              <a:rPr lang="zh-TW" altLang="en-US" dirty="0">
                <a:solidFill>
                  <a:srgbClr val="F62222"/>
                </a:solidFill>
              </a:rPr>
              <a:t>最少使用</a:t>
            </a:r>
            <a:r>
              <a:rPr lang="zh-TW" altLang="en-US" dirty="0"/>
              <a:t>：優先將最少被使用的分頁移出</a:t>
            </a:r>
            <a:endParaRPr lang="en-US" altLang="zh-TW" dirty="0"/>
          </a:p>
          <a:p>
            <a:pPr lvl="1"/>
            <a:r>
              <a:rPr lang="zh-TW" altLang="en-US" dirty="0"/>
              <a:t>整理房間的時候，會將比較少用到的東西放到頂樓的儲藏室中</a:t>
            </a:r>
          </a:p>
          <a:p>
            <a:r>
              <a:rPr lang="zh-TW" altLang="en-US" dirty="0">
                <a:solidFill>
                  <a:srgbClr val="F62222"/>
                </a:solidFill>
              </a:rPr>
              <a:t>最久未使用</a:t>
            </a:r>
            <a:r>
              <a:rPr lang="zh-TW" altLang="en-US" dirty="0"/>
              <a:t>：優先將最久未被使用的分頁移出</a:t>
            </a:r>
            <a:endParaRPr lang="en-US" altLang="zh-TW" dirty="0"/>
          </a:p>
          <a:p>
            <a:pPr lvl="1"/>
            <a:r>
              <a:rPr lang="zh-TW" altLang="en-US" dirty="0"/>
              <a:t>搬家時，會把很久沒用過的物品清理掉。</a:t>
            </a:r>
          </a:p>
          <a:p>
            <a:endParaRPr lang="zh-TW" altLang="en-US" dirty="0"/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2031607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0A6EEF0-BE93-3B4D-9F5D-A95A44295E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6-4</a:t>
            </a:r>
            <a:r>
              <a:rPr lang="zh-TW" altLang="en-US" dirty="0"/>
              <a:t>　平行處理與分散式系統</a:t>
            </a:r>
            <a:endParaRPr kumimoji="1" lang="zh-TW" alt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87580C10-199E-F14B-8C3E-84FE29F110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88931"/>
            <a:ext cx="9144000" cy="2680138"/>
          </a:xfrm>
          <a:prstGeom prst="rect">
            <a:avLst/>
          </a:prstGeom>
        </p:spPr>
      </p:pic>
      <p:sp>
        <p:nvSpPr>
          <p:cNvPr id="4" name="Text Box 17">
            <a:extLst>
              <a:ext uri="{FF2B5EF4-FFF2-40B4-BE49-F238E27FC236}">
                <a16:creationId xmlns:a16="http://schemas.microsoft.com/office/drawing/2014/main" id="{07B0A3D1-A54D-6E41-9D7B-5B226BA5EB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3325745"/>
            <a:ext cx="31931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en-US" altLang="zh-TW" sz="1400" dirty="0">
                <a:solidFill>
                  <a:srgbClr val="CC0000"/>
                </a:solidFill>
                <a:ea typeface="標楷體" panose="02010601000101010101" pitchFamily="2" charset="-120"/>
              </a:rPr>
              <a:t>✓</a:t>
            </a:r>
          </a:p>
        </p:txBody>
      </p:sp>
      <p:sp>
        <p:nvSpPr>
          <p:cNvPr id="5" name="AutoShape 5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79E3644F-EBE6-AB47-978A-7B07CED1A7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8200" y="4734235"/>
            <a:ext cx="304800" cy="343076"/>
          </a:xfrm>
          <a:prstGeom prst="actionButtonBlank">
            <a:avLst/>
          </a:prstGeom>
          <a:solidFill>
            <a:srgbClr val="99CC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0"/>
          <a:lstStyle>
            <a:lvl1pPr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r>
              <a:rPr lang="zh-TW" altLang="en-US" sz="2000" dirty="0">
                <a:ea typeface="標楷體" panose="02010601000101010101" pitchFamily="2" charset="-120"/>
              </a:rPr>
              <a:t>解</a:t>
            </a:r>
          </a:p>
        </p:txBody>
      </p:sp>
      <p:sp>
        <p:nvSpPr>
          <p:cNvPr id="6" name="Text Box 17">
            <a:extLst>
              <a:ext uri="{FF2B5EF4-FFF2-40B4-BE49-F238E27FC236}">
                <a16:creationId xmlns:a16="http://schemas.microsoft.com/office/drawing/2014/main" id="{504BFCE2-365F-434D-B7BE-2569ECB384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3633522"/>
            <a:ext cx="31931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en-US" altLang="zh-TW" sz="1400" dirty="0">
                <a:solidFill>
                  <a:srgbClr val="CC0000"/>
                </a:solidFill>
                <a:ea typeface="標楷體" panose="02010601000101010101" pitchFamily="2" charset="-120"/>
              </a:rPr>
              <a:t>✓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5E39BBDC-B0B6-654B-BDDC-8DA3F9AC29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3575" y="1269169"/>
            <a:ext cx="538850" cy="509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469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6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EA7B5B1-9CD5-0A4C-85D9-8D786FA78F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6-4</a:t>
            </a:r>
            <a:r>
              <a:rPr lang="zh-TW" altLang="en-US" dirty="0"/>
              <a:t>　平行處理與分散式系統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9F89914-6675-784C-ADE4-99D4C0035873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/>
              <a:t>平行運算是指將一份工作切成較小的部分，交給多個處理器或多台電腦進行運算</a:t>
            </a:r>
          </a:p>
          <a:p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8C3F619-B312-194C-BBC8-3282CBBFF5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2590800"/>
            <a:ext cx="6723979" cy="3967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07144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A664751-1BEF-B14C-8393-D23194DD04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計算</a:t>
            </a:r>
            <a:r>
              <a:rPr lang="en-US" altLang="zh-TW" dirty="0"/>
              <a:t>1</a:t>
            </a:r>
            <a:r>
              <a:rPr lang="en-US" altLang="zh-TW" baseline="30000" dirty="0"/>
              <a:t>2</a:t>
            </a:r>
            <a:r>
              <a:rPr lang="en-US" altLang="zh-TW" dirty="0"/>
              <a:t>+2</a:t>
            </a:r>
            <a:r>
              <a:rPr lang="en-US" altLang="zh-TW" baseline="30000" dirty="0"/>
              <a:t>2</a:t>
            </a:r>
            <a:r>
              <a:rPr lang="en-US" altLang="zh-TW" dirty="0"/>
              <a:t>+⋯+ 10</a:t>
            </a:r>
            <a:r>
              <a:rPr lang="en-US" altLang="zh-TW" baseline="30000" dirty="0"/>
              <a:t>2</a:t>
            </a:r>
            <a:r>
              <a:rPr lang="en-US" altLang="zh-TW" dirty="0"/>
              <a:t> </a:t>
            </a:r>
            <a:r>
              <a:rPr lang="zh-TW" altLang="en-US" dirty="0"/>
              <a:t>為例</a:t>
            </a:r>
            <a:endParaRPr kumimoji="1" lang="zh-TW" alt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E8F70F01-9271-2F4D-B165-4356C84D0E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621" y="1447800"/>
            <a:ext cx="9144000" cy="4614389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FEB12FAC-CFBA-664A-A5FD-23FD492CD8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3575" y="1269169"/>
            <a:ext cx="538850" cy="509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3868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7A4AF812-FDF0-9446-8F53-A647ADDC0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大部份的程式是無法把計算工作分開交給獨立的</a:t>
            </a:r>
            <a:r>
              <a:rPr lang="en" altLang="zh-TW" dirty="0"/>
              <a:t>CPU</a:t>
            </a:r>
            <a:endParaRPr kumimoji="1" lang="zh-TW" alt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C78ECC63-74C0-BB4D-91EE-580CA2D0A4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80350"/>
            <a:ext cx="9144000" cy="859221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8702B661-5470-854A-9480-9B6FF74822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98" y="2362200"/>
            <a:ext cx="9144000" cy="4071837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8B589F58-232D-F045-83F6-4FD063E2E6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3575" y="1269169"/>
            <a:ext cx="538850" cy="509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01560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7A4AF812-FDF0-9446-8F53-A647ADDC0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進行平行運算的程式必須特殊設計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0FC4419-D59C-2341-8D5C-FBD3A12A8A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324" y="1415521"/>
            <a:ext cx="8531352" cy="5254173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AB91B9DC-5F69-2645-8D3B-BC2BF9B5D2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3575" y="1269169"/>
            <a:ext cx="538850" cy="509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41672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C0B2E0-CA30-474C-A83A-0E8C6A16DE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TW" dirty="0"/>
              <a:t>TOP500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2FBAC7E-A80D-EC42-8CE2-BC4DADA858B7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zh-TW" altLang="en-US" sz="2800" dirty="0"/>
              <a:t>我國國家高速網路與計算中心於</a:t>
            </a:r>
            <a:r>
              <a:rPr lang="en-US" altLang="zh-TW" sz="2800" dirty="0"/>
              <a:t>2018</a:t>
            </a:r>
            <a:r>
              <a:rPr lang="zh-TW" altLang="en-US" sz="2800" dirty="0"/>
              <a:t>年新造的超級電腦「臺灣杉」及「臺灣杉二號」，雙雙入選世界</a:t>
            </a:r>
            <a:r>
              <a:rPr lang="en-US" altLang="zh-TW" sz="2800" dirty="0"/>
              <a:t>500</a:t>
            </a:r>
            <a:r>
              <a:rPr lang="zh-TW" altLang="en-US" sz="2800" dirty="0"/>
              <a:t>大最快超級電腦</a:t>
            </a:r>
            <a:endParaRPr kumimoji="1" lang="zh-TW" altLang="en-US" sz="2800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07ED95D-F236-7E40-B3B7-9A3E4E277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789868"/>
            <a:ext cx="8071580" cy="3763332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FF699A22-5459-964C-A35E-145878AAA0D6}"/>
              </a:ext>
            </a:extLst>
          </p:cNvPr>
          <p:cNvSpPr/>
          <p:nvPr/>
        </p:nvSpPr>
        <p:spPr>
          <a:xfrm>
            <a:off x="1905000" y="6515471"/>
            <a:ext cx="70104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400" dirty="0">
                <a:latin typeface="Helvetica" pitchFamily="2" charset="0"/>
              </a:rPr>
              <a:t>2,397,824</a:t>
            </a:r>
            <a:r>
              <a:rPr lang="zh-TW" altLang="en-US" sz="1400" dirty="0">
                <a:latin typeface="Helvetica" pitchFamily="2" charset="0"/>
              </a:rPr>
              <a:t>是</a:t>
            </a:r>
            <a:r>
              <a:rPr lang="en-US" altLang="zh-TW" sz="1400" dirty="0">
                <a:latin typeface="Helvetica" pitchFamily="2" charset="0"/>
              </a:rPr>
              <a:t>2018 </a:t>
            </a:r>
            <a:r>
              <a:rPr lang="zh-TW" altLang="en-US" sz="1400" dirty="0">
                <a:latin typeface="Helvetica" pitchFamily="2" charset="0"/>
              </a:rPr>
              <a:t>年高峰剛發表時的核心數，之後又持續擴充為</a:t>
            </a:r>
            <a:r>
              <a:rPr lang="en-US" altLang="zh-TW" sz="1400" dirty="0">
                <a:latin typeface="Helvetica" pitchFamily="2" charset="0"/>
              </a:rPr>
              <a:t>2,414,592</a:t>
            </a:r>
            <a:r>
              <a:rPr lang="zh-TW" altLang="en-US" sz="1400" dirty="0">
                <a:latin typeface="Helvetica" pitchFamily="2" charset="0"/>
              </a:rPr>
              <a:t>（</a:t>
            </a:r>
            <a:r>
              <a:rPr lang="en-US" altLang="zh-TW" sz="1400" dirty="0">
                <a:latin typeface="Helvetica" pitchFamily="2" charset="0"/>
              </a:rPr>
              <a:t>2019</a:t>
            </a:r>
            <a:r>
              <a:rPr lang="zh-TW" altLang="en-US" sz="1400" dirty="0">
                <a:latin typeface="Helvetica" pitchFamily="2" charset="0"/>
              </a:rPr>
              <a:t>年）。</a:t>
            </a:r>
            <a:endParaRPr lang="zh-TW" altLang="en-US" sz="1400" dirty="0"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16404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系統平台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1BA3D20-2B20-A543-A4F2-CBF925E9559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>
                <a:solidFill>
                  <a:srgbClr val="FF0000"/>
                </a:solidFill>
              </a:rPr>
              <a:t>系統平台</a:t>
            </a:r>
            <a:r>
              <a:rPr lang="zh-TW" altLang="en-US" dirty="0"/>
              <a:t>又稱為</a:t>
            </a:r>
            <a:r>
              <a:rPr lang="zh-TW" altLang="en-US" dirty="0">
                <a:solidFill>
                  <a:srgbClr val="FF0000"/>
                </a:solidFill>
              </a:rPr>
              <a:t>運算平台</a:t>
            </a:r>
            <a:r>
              <a:rPr lang="zh-TW" altLang="en-US" dirty="0"/>
              <a:t>（</a:t>
            </a:r>
            <a:r>
              <a:rPr lang="en" altLang="zh-TW" dirty="0"/>
              <a:t>Computing Platform</a:t>
            </a:r>
            <a:r>
              <a:rPr lang="zh-TW" altLang="en" dirty="0"/>
              <a:t>）</a:t>
            </a:r>
            <a:endParaRPr lang="en" altLang="zh-TW" dirty="0"/>
          </a:p>
          <a:p>
            <a:r>
              <a:rPr lang="zh-TW" altLang="en-US" dirty="0"/>
              <a:t>指的是電腦系統中讓應用軟體執行的環境，</a:t>
            </a:r>
            <a:endParaRPr lang="en-US" altLang="zh-TW" dirty="0"/>
          </a:p>
          <a:p>
            <a:pPr lvl="1"/>
            <a:r>
              <a:rPr lang="zh-TW" altLang="en-US" dirty="0"/>
              <a:t>包括硬體、應用軟體、及作業系統</a:t>
            </a:r>
            <a:endParaRPr lang="en-US" altLang="zh-TW" dirty="0"/>
          </a:p>
          <a:p>
            <a:pPr lvl="1"/>
            <a:r>
              <a:rPr lang="zh-TW" altLang="en-US" dirty="0"/>
              <a:t>有些還包括網際網路</a:t>
            </a:r>
          </a:p>
          <a:p>
            <a:r>
              <a:rPr lang="zh-TW" altLang="en-US" dirty="0"/>
              <a:t>本地端運算平台</a:t>
            </a:r>
          </a:p>
          <a:p>
            <a:r>
              <a:rPr lang="zh-TW" altLang="en-US" dirty="0"/>
              <a:t>雲端運算平台</a:t>
            </a:r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7284546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03816E3-2DE7-D140-A729-A142C402D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6-4</a:t>
            </a:r>
            <a:r>
              <a:rPr lang="zh-TW" altLang="en-US"/>
              <a:t>　平行處理與分散式系統</a:t>
            </a:r>
            <a:endParaRPr kumimoji="1"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F8B019D-6305-E84F-A7B3-1726ABA4C2A0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TW" altLang="en-US" dirty="0"/>
              <a:t>分散式運算：在分散式系統中進行運算</a:t>
            </a:r>
            <a:endParaRPr lang="en-US" altLang="zh-TW" dirty="0"/>
          </a:p>
          <a:p>
            <a:pPr lvl="1"/>
            <a:r>
              <a:rPr lang="zh-TW" altLang="en-US" dirty="0"/>
              <a:t>分散式系統泛指一群透過網路連接在一起的機器，通常是為了「分擔資源需求」</a:t>
            </a:r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相較於平行運算，分散式運算有以下特點：</a:t>
            </a:r>
          </a:p>
          <a:p>
            <a:pPr lvl="1"/>
            <a:r>
              <a:rPr lang="zh-TW" altLang="en-US" dirty="0"/>
              <a:t>可靠度高</a:t>
            </a:r>
          </a:p>
          <a:p>
            <a:pPr lvl="1"/>
            <a:r>
              <a:rPr lang="zh-TW" altLang="en-US" dirty="0"/>
              <a:t>可擴充性高</a:t>
            </a:r>
          </a:p>
          <a:p>
            <a:pPr lvl="1"/>
            <a:r>
              <a:rPr lang="zh-TW" altLang="en-US" dirty="0"/>
              <a:t>資源共享</a:t>
            </a:r>
          </a:p>
          <a:p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5866FA30-8A16-844D-9ACF-B65AB7FB9A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2895600"/>
            <a:ext cx="7696200" cy="1067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03204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895B89D-5617-B444-9BA1-269CEC097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實力挑戰</a:t>
            </a:r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BAF7997A-9DAF-4045-82E9-2B8FFE28849D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980419" y="1412875"/>
            <a:ext cx="7418112" cy="4824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08959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895B89D-5617-B444-9BA1-269CEC097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實力挑戰</a:t>
            </a:r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C007A9F6-1616-424F-A0B9-90F9D6FFC535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036453" y="1905000"/>
            <a:ext cx="7693152" cy="3934458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6F38BBD0-86F8-8946-96C6-CF55CDF53F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1485491"/>
            <a:ext cx="1219200" cy="419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87878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895B89D-5617-B444-9BA1-269CEC097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實力挑戰</a:t>
            </a:r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DF50CD5F-CCBF-114E-A34D-FC7C92C1C483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612775" y="1819143"/>
            <a:ext cx="8153400" cy="4011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1014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CCF26982-A517-8940-B91A-5509B7C1D1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2590800"/>
            <a:ext cx="7375819" cy="3818023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本地端系統平台的運作概念</a:t>
            </a:r>
            <a:endParaRPr kumimoji="1"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15590C7E-821A-4146-A02A-67A75E8CD2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460"/>
          <a:stretch/>
        </p:blipFill>
        <p:spPr>
          <a:xfrm>
            <a:off x="33130" y="1371601"/>
            <a:ext cx="3632256" cy="14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9976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FF6F550A-5814-144D-9969-76902205A2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2704039"/>
            <a:ext cx="6766219" cy="3502469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雲端系統平台的運作概念</a:t>
            </a:r>
            <a:endParaRPr kumimoji="1" lang="zh-TW" altLang="en-US" dirty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F438FF83-0CB9-A249-AE68-B86618B03A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7734" y="1371600"/>
            <a:ext cx="3482139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8705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BA5D3AB-15E9-D347-88A1-B6B79F9D9B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處理器</a:t>
            </a:r>
            <a:r>
              <a:rPr lang="en-US" altLang="zh-TW" dirty="0"/>
              <a:t>(</a:t>
            </a:r>
            <a:r>
              <a:rPr lang="en" altLang="zh-TW" dirty="0"/>
              <a:t>CPU)</a:t>
            </a:r>
            <a:endParaRPr kumimoji="1" lang="zh-TW" alt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468F9E66-C58A-8B4C-96BB-AB8EA26749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14979"/>
            <a:ext cx="6793149" cy="5543021"/>
          </a:xfrm>
          <a:prstGeom prst="rect">
            <a:avLst/>
          </a:prstGeom>
        </p:spPr>
      </p:pic>
      <p:sp>
        <p:nvSpPr>
          <p:cNvPr id="4" name="Text Box 17">
            <a:extLst>
              <a:ext uri="{FF2B5EF4-FFF2-40B4-BE49-F238E27FC236}">
                <a16:creationId xmlns:a16="http://schemas.microsoft.com/office/drawing/2014/main" id="{832D1906-5049-5B46-AFDB-B19B59C618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800" y="5257800"/>
            <a:ext cx="31931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en-US" altLang="zh-TW" sz="1400" dirty="0">
                <a:solidFill>
                  <a:srgbClr val="CC0000"/>
                </a:solidFill>
                <a:ea typeface="標楷體" panose="02010601000101010101" pitchFamily="2" charset="-120"/>
              </a:rPr>
              <a:t>✓</a:t>
            </a:r>
          </a:p>
        </p:txBody>
      </p:sp>
      <p:sp>
        <p:nvSpPr>
          <p:cNvPr id="5" name="AutoShape 5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14F294D1-0530-E241-A5DE-6D3D542716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5868" y="6398292"/>
            <a:ext cx="304800" cy="343076"/>
          </a:xfrm>
          <a:prstGeom prst="actionButtonBlank">
            <a:avLst/>
          </a:prstGeom>
          <a:solidFill>
            <a:srgbClr val="99CC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0"/>
          <a:lstStyle>
            <a:lvl1pPr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r>
              <a:rPr lang="zh-TW" altLang="en-US" sz="2000" dirty="0">
                <a:ea typeface="標楷體" panose="02010601000101010101" pitchFamily="2" charset="-120"/>
              </a:rPr>
              <a:t>解</a:t>
            </a:r>
          </a:p>
        </p:txBody>
      </p:sp>
      <p:sp>
        <p:nvSpPr>
          <p:cNvPr id="7" name="Text Box 17">
            <a:extLst>
              <a:ext uri="{FF2B5EF4-FFF2-40B4-BE49-F238E27FC236}">
                <a16:creationId xmlns:a16="http://schemas.microsoft.com/office/drawing/2014/main" id="{58183465-119A-414A-8AB0-DC02787106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800" y="5513455"/>
            <a:ext cx="31931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en-US" altLang="zh-TW" sz="1400" dirty="0">
                <a:solidFill>
                  <a:srgbClr val="CC0000"/>
                </a:solidFill>
                <a:ea typeface="標楷體" panose="02010601000101010101" pitchFamily="2" charset="-120"/>
              </a:rPr>
              <a:t>✓</a:t>
            </a:r>
          </a:p>
        </p:txBody>
      </p:sp>
      <p:sp>
        <p:nvSpPr>
          <p:cNvPr id="8" name="Text Box 17">
            <a:extLst>
              <a:ext uri="{FF2B5EF4-FFF2-40B4-BE49-F238E27FC236}">
                <a16:creationId xmlns:a16="http://schemas.microsoft.com/office/drawing/2014/main" id="{BFFA6ADA-C9DD-D64E-9791-770B9A072D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800" y="5761400"/>
            <a:ext cx="31931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en-US" altLang="zh-TW" sz="1400" dirty="0">
                <a:solidFill>
                  <a:srgbClr val="CC0000"/>
                </a:solidFill>
                <a:ea typeface="標楷體" panose="02010601000101010101" pitchFamily="2" charset="-120"/>
              </a:rPr>
              <a:t>✓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1FA53017-D43A-2D41-89F1-3510731FAB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3575" y="1269169"/>
            <a:ext cx="538850" cy="509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482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7" grpId="0"/>
      <p:bldP spid="8" grpId="0"/>
    </p:bld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04E78Sample">
  <a:themeElements>
    <a:clrScheme name="模組">
      <a:dk1>
        <a:sysClr val="windowText" lastClr="000000"/>
      </a:dk1>
      <a:lt1>
        <a:sysClr val="window" lastClr="FFFFFF"/>
      </a:lt1>
      <a:dk2>
        <a:srgbClr val="5A6378"/>
      </a:dk2>
      <a:lt2>
        <a:srgbClr val="D4D4D6"/>
      </a:lt2>
      <a:accent1>
        <a:srgbClr val="F0AD00"/>
      </a:accent1>
      <a:accent2>
        <a:srgbClr val="60B5CC"/>
      </a:accent2>
      <a:accent3>
        <a:srgbClr val="E66C7D"/>
      </a:accent3>
      <a:accent4>
        <a:srgbClr val="6BB76D"/>
      </a:accent4>
      <a:accent5>
        <a:srgbClr val="E88651"/>
      </a:accent5>
      <a:accent6>
        <a:srgbClr val="C64847"/>
      </a:accent6>
      <a:hlink>
        <a:srgbClr val="168BBA"/>
      </a:hlink>
      <a:folHlink>
        <a:srgbClr val="680000"/>
      </a:folHlink>
    </a:clrScheme>
    <a:fontScheme name="中庸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中庸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04E78Sample</Template>
  <TotalTime>13980</TotalTime>
  <Words>1918</Words>
  <Application>Microsoft Macintosh PowerPoint</Application>
  <PresentationFormat>如螢幕大小 (4:3)</PresentationFormat>
  <Paragraphs>236</Paragraphs>
  <Slides>63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63</vt:i4>
      </vt:variant>
    </vt:vector>
  </HeadingPairs>
  <TitlesOfParts>
    <vt:vector size="70" baseType="lpstr">
      <vt:lpstr>Calibri</vt:lpstr>
      <vt:lpstr>Helvetica</vt:lpstr>
      <vt:lpstr>Times New Roman</vt:lpstr>
      <vt:lpstr>Tw Cen MT</vt:lpstr>
      <vt:lpstr>Wingdings</vt:lpstr>
      <vt:lpstr>Wingdings 2</vt:lpstr>
      <vt:lpstr>04E78Sample</vt:lpstr>
      <vt:lpstr>第06章　系統平台運作原理</vt:lpstr>
      <vt:lpstr>6-1　系統平台的概念</vt:lpstr>
      <vt:lpstr>6-1　系統平台的概念</vt:lpstr>
      <vt:lpstr>電腦的組成</vt:lpstr>
      <vt:lpstr>電腦系統</vt:lpstr>
      <vt:lpstr>系統平台</vt:lpstr>
      <vt:lpstr>本地端系統平台的運作概念</vt:lpstr>
      <vt:lpstr>雲端系統平台的運作概念</vt:lpstr>
      <vt:lpstr>處理器(CPU)</vt:lpstr>
      <vt:lpstr>處理器(CPU)的關鍵發展(1/3)</vt:lpstr>
      <vt:lpstr>處理器(CPU)的關鍵發展(2/3)</vt:lpstr>
      <vt:lpstr>處理器(CPU)的關鍵發展(3/3)</vt:lpstr>
      <vt:lpstr>多工（Multitasking）</vt:lpstr>
      <vt:lpstr>PowerPoint 簡報</vt:lpstr>
      <vt:lpstr>常見的記憶裝置</vt:lpstr>
      <vt:lpstr>RAM</vt:lpstr>
      <vt:lpstr>ROM</vt:lpstr>
      <vt:lpstr>暫存器</vt:lpstr>
      <vt:lpstr>快取記憶體</vt:lpstr>
      <vt:lpstr>CPU、快取與主記憶體間的存取關係</vt:lpstr>
      <vt:lpstr>記憶體階層</vt:lpstr>
      <vt:lpstr>PowerPoint 簡報</vt:lpstr>
      <vt:lpstr>PowerPoint 簡報</vt:lpstr>
      <vt:lpstr>PowerPoint 簡報</vt:lpstr>
      <vt:lpstr>作業系統</vt:lpstr>
      <vt:lpstr>作業系統的任務：電腦資源的管理</vt:lpstr>
      <vt:lpstr>常見的作業系統</vt:lpstr>
      <vt:lpstr>6-2　資源分配</vt:lpstr>
      <vt:lpstr>程序管理</vt:lpstr>
      <vt:lpstr>CPU及GPU負載(1/2)</vt:lpstr>
      <vt:lpstr>CPU及GPU負載(2/2)</vt:lpstr>
      <vt:lpstr>記憶體分配</vt:lpstr>
      <vt:lpstr>網路流量</vt:lpstr>
      <vt:lpstr>PowerPoint 簡報</vt:lpstr>
      <vt:lpstr>電腦效能</vt:lpstr>
      <vt:lpstr>6-3　工作排程</vt:lpstr>
      <vt:lpstr>6-3　工作排程</vt:lpstr>
      <vt:lpstr>工作排程的概念</vt:lpstr>
      <vt:lpstr>CPU的工作排程演算法</vt:lpstr>
      <vt:lpstr>先到先執行排程演算法(1/4)</vt:lpstr>
      <vt:lpstr>先到先執行排程演算法(2/4)</vt:lpstr>
      <vt:lpstr>先到先執行排程演算法(3/4)</vt:lpstr>
      <vt:lpstr>先到先執行排程演算法(4/4)</vt:lpstr>
      <vt:lpstr>最短工作優先排程演算法(1/3)</vt:lpstr>
      <vt:lpstr>最短工作優先排程演算法(2/3)</vt:lpstr>
      <vt:lpstr>最短工作優先排程演算法(3/3)</vt:lpstr>
      <vt:lpstr>優先權排程演算法(1/3)</vt:lpstr>
      <vt:lpstr>優先權排程演算法(2/3)</vt:lpstr>
      <vt:lpstr>優先權排程演算法(3/3)</vt:lpstr>
      <vt:lpstr>記憶體的置換</vt:lpstr>
      <vt:lpstr>記憶體的置換</vt:lpstr>
      <vt:lpstr>記憶體的分配使用</vt:lpstr>
      <vt:lpstr>記憶體的置換演算法</vt:lpstr>
      <vt:lpstr>6-4　平行處理與分散式系統</vt:lpstr>
      <vt:lpstr>6-4　平行處理與分散式系統</vt:lpstr>
      <vt:lpstr>計算12+22+⋯+ 102 為例</vt:lpstr>
      <vt:lpstr>大部份的程式是無法把計算工作分開交給獨立的CPU</vt:lpstr>
      <vt:lpstr>進行平行運算的程式必須特殊設計</vt:lpstr>
      <vt:lpstr>TOP500</vt:lpstr>
      <vt:lpstr>6-4　平行處理與分散式系統</vt:lpstr>
      <vt:lpstr>實力挑戰</vt:lpstr>
      <vt:lpstr>實力挑戰</vt:lpstr>
      <vt:lpstr>實力挑戰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Md Aminul Islam</dc:creator>
  <cp:lastModifiedBy>Microsoft Office User</cp:lastModifiedBy>
  <cp:revision>496</cp:revision>
  <cp:lastPrinted>2019-03-05T08:07:49Z</cp:lastPrinted>
  <dcterms:created xsi:type="dcterms:W3CDTF">2012-12-17T09:47:55Z</dcterms:created>
  <dcterms:modified xsi:type="dcterms:W3CDTF">2019-09-02T00:04:37Z</dcterms:modified>
</cp:coreProperties>
</file>